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78" r:id="rId4"/>
    <p:sldId id="258" r:id="rId5"/>
    <p:sldId id="259" r:id="rId6"/>
    <p:sldId id="275" r:id="rId7"/>
    <p:sldId id="276" r:id="rId8"/>
    <p:sldId id="260" r:id="rId9"/>
    <p:sldId id="261" r:id="rId10"/>
    <p:sldId id="262" r:id="rId11"/>
    <p:sldId id="264" r:id="rId12"/>
    <p:sldId id="265" r:id="rId13"/>
    <p:sldId id="266" r:id="rId14"/>
    <p:sldId id="267" r:id="rId15"/>
    <p:sldId id="268" r:id="rId16"/>
    <p:sldId id="269" r:id="rId17"/>
    <p:sldId id="277" r:id="rId18"/>
    <p:sldId id="270" r:id="rId19"/>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96" y="-2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5CA628-5164-AC43-9EE1-B41C32A8FB0F}" type="datetimeFigureOut">
              <a:rPr lang="da-DK" smtClean="0"/>
              <a:t>25/08/15</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5C5111-9387-2B41-B966-0E1C1BFDD515}" type="slidenum">
              <a:rPr lang="da-DK" smtClean="0"/>
              <a:t>‹nr.›</a:t>
            </a:fld>
            <a:endParaRPr lang="da-DK"/>
          </a:p>
        </p:txBody>
      </p:sp>
    </p:spTree>
    <p:extLst>
      <p:ext uri="{BB962C8B-B14F-4D97-AF65-F5344CB8AC3E}">
        <p14:creationId xmlns:p14="http://schemas.microsoft.com/office/powerpoint/2010/main" val="39964229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a:t>
            </a:fld>
            <a:endParaRPr lang="da-DK"/>
          </a:p>
        </p:txBody>
      </p:sp>
    </p:spTree>
    <p:extLst>
      <p:ext uri="{BB962C8B-B14F-4D97-AF65-F5344CB8AC3E}">
        <p14:creationId xmlns:p14="http://schemas.microsoft.com/office/powerpoint/2010/main" val="3624242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10</a:t>
            </a:fld>
            <a:endParaRPr lang="da-DK"/>
          </a:p>
        </p:txBody>
      </p:sp>
    </p:spTree>
    <p:extLst>
      <p:ext uri="{BB962C8B-B14F-4D97-AF65-F5344CB8AC3E}">
        <p14:creationId xmlns:p14="http://schemas.microsoft.com/office/powerpoint/2010/main" val="3362336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11</a:t>
            </a:fld>
            <a:endParaRPr lang="da-DK"/>
          </a:p>
        </p:txBody>
      </p:sp>
    </p:spTree>
    <p:extLst>
      <p:ext uri="{BB962C8B-B14F-4D97-AF65-F5344CB8AC3E}">
        <p14:creationId xmlns:p14="http://schemas.microsoft.com/office/powerpoint/2010/main" val="1401346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12</a:t>
            </a:fld>
            <a:endParaRPr lang="da-DK"/>
          </a:p>
        </p:txBody>
      </p:sp>
    </p:spTree>
    <p:extLst>
      <p:ext uri="{BB962C8B-B14F-4D97-AF65-F5344CB8AC3E}">
        <p14:creationId xmlns:p14="http://schemas.microsoft.com/office/powerpoint/2010/main" val="3899755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13</a:t>
            </a:fld>
            <a:endParaRPr lang="da-DK"/>
          </a:p>
        </p:txBody>
      </p:sp>
    </p:spTree>
    <p:extLst>
      <p:ext uri="{BB962C8B-B14F-4D97-AF65-F5344CB8AC3E}">
        <p14:creationId xmlns:p14="http://schemas.microsoft.com/office/powerpoint/2010/main" val="4157485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14</a:t>
            </a:fld>
            <a:endParaRPr lang="da-DK"/>
          </a:p>
        </p:txBody>
      </p:sp>
    </p:spTree>
    <p:extLst>
      <p:ext uri="{BB962C8B-B14F-4D97-AF65-F5344CB8AC3E}">
        <p14:creationId xmlns:p14="http://schemas.microsoft.com/office/powerpoint/2010/main" val="1717755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15</a:t>
            </a:fld>
            <a:endParaRPr lang="da-DK"/>
          </a:p>
        </p:txBody>
      </p:sp>
    </p:spTree>
    <p:extLst>
      <p:ext uri="{BB962C8B-B14F-4D97-AF65-F5344CB8AC3E}">
        <p14:creationId xmlns:p14="http://schemas.microsoft.com/office/powerpoint/2010/main" val="2765505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0E5C5111-9387-2B41-B966-0E1C1BFDD515}" type="slidenum">
              <a:rPr lang="da-DK" smtClean="0"/>
              <a:t>16</a:t>
            </a:fld>
            <a:endParaRPr lang="da-DK"/>
          </a:p>
        </p:txBody>
      </p:sp>
    </p:spTree>
    <p:extLst>
      <p:ext uri="{BB962C8B-B14F-4D97-AF65-F5344CB8AC3E}">
        <p14:creationId xmlns:p14="http://schemas.microsoft.com/office/powerpoint/2010/main" val="351931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17</a:t>
            </a:fld>
            <a:endParaRPr lang="da-DK"/>
          </a:p>
        </p:txBody>
      </p:sp>
    </p:spTree>
    <p:extLst>
      <p:ext uri="{BB962C8B-B14F-4D97-AF65-F5344CB8AC3E}">
        <p14:creationId xmlns:p14="http://schemas.microsoft.com/office/powerpoint/2010/main" val="432234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18</a:t>
            </a:fld>
            <a:endParaRPr lang="da-DK"/>
          </a:p>
        </p:txBody>
      </p:sp>
    </p:spTree>
    <p:extLst>
      <p:ext uri="{BB962C8B-B14F-4D97-AF65-F5344CB8AC3E}">
        <p14:creationId xmlns:p14="http://schemas.microsoft.com/office/powerpoint/2010/main" val="2419267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2</a:t>
            </a:fld>
            <a:endParaRPr lang="da-DK"/>
          </a:p>
        </p:txBody>
      </p:sp>
    </p:spTree>
    <p:extLst>
      <p:ext uri="{BB962C8B-B14F-4D97-AF65-F5344CB8AC3E}">
        <p14:creationId xmlns:p14="http://schemas.microsoft.com/office/powerpoint/2010/main" val="2035475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3</a:t>
            </a:fld>
            <a:endParaRPr lang="da-DK"/>
          </a:p>
        </p:txBody>
      </p:sp>
    </p:spTree>
    <p:extLst>
      <p:ext uri="{BB962C8B-B14F-4D97-AF65-F5344CB8AC3E}">
        <p14:creationId xmlns:p14="http://schemas.microsoft.com/office/powerpoint/2010/main" val="3602950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4</a:t>
            </a:fld>
            <a:endParaRPr lang="da-DK"/>
          </a:p>
        </p:txBody>
      </p:sp>
    </p:spTree>
    <p:extLst>
      <p:ext uri="{BB962C8B-B14F-4D97-AF65-F5344CB8AC3E}">
        <p14:creationId xmlns:p14="http://schemas.microsoft.com/office/powerpoint/2010/main" val="179807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5</a:t>
            </a:fld>
            <a:endParaRPr lang="da-DK"/>
          </a:p>
        </p:txBody>
      </p:sp>
    </p:spTree>
    <p:extLst>
      <p:ext uri="{BB962C8B-B14F-4D97-AF65-F5344CB8AC3E}">
        <p14:creationId xmlns:p14="http://schemas.microsoft.com/office/powerpoint/2010/main" val="2150746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6</a:t>
            </a:fld>
            <a:endParaRPr lang="da-DK"/>
          </a:p>
        </p:txBody>
      </p:sp>
    </p:spTree>
    <p:extLst>
      <p:ext uri="{BB962C8B-B14F-4D97-AF65-F5344CB8AC3E}">
        <p14:creationId xmlns:p14="http://schemas.microsoft.com/office/powerpoint/2010/main" val="3981314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7</a:t>
            </a:fld>
            <a:endParaRPr lang="da-DK"/>
          </a:p>
        </p:txBody>
      </p:sp>
    </p:spTree>
    <p:extLst>
      <p:ext uri="{BB962C8B-B14F-4D97-AF65-F5344CB8AC3E}">
        <p14:creationId xmlns:p14="http://schemas.microsoft.com/office/powerpoint/2010/main" val="601121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8</a:t>
            </a:fld>
            <a:endParaRPr lang="da-DK"/>
          </a:p>
        </p:txBody>
      </p:sp>
    </p:spTree>
    <p:extLst>
      <p:ext uri="{BB962C8B-B14F-4D97-AF65-F5344CB8AC3E}">
        <p14:creationId xmlns:p14="http://schemas.microsoft.com/office/powerpoint/2010/main" val="1365745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5C5111-9387-2B41-B966-0E1C1BFDD515}" type="slidenum">
              <a:rPr lang="da-DK" smtClean="0"/>
              <a:t>9</a:t>
            </a:fld>
            <a:endParaRPr lang="da-DK"/>
          </a:p>
        </p:txBody>
      </p:sp>
    </p:spTree>
    <p:extLst>
      <p:ext uri="{BB962C8B-B14F-4D97-AF65-F5344CB8AC3E}">
        <p14:creationId xmlns:p14="http://schemas.microsoft.com/office/powerpoint/2010/main" val="3759090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43166E4A-0693-404D-9B77-03B80AC9B406}"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387117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3166E4A-0693-404D-9B77-03B80AC9B406}"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225505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3166E4A-0693-404D-9B77-03B80AC9B406}"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289113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3166E4A-0693-404D-9B77-03B80AC9B406}"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3811075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43166E4A-0693-404D-9B77-03B80AC9B406}"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1608852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43166E4A-0693-404D-9B77-03B80AC9B406}"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395180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43166E4A-0693-404D-9B77-03B80AC9B406}"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359660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43166E4A-0693-404D-9B77-03B80AC9B406}"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2027336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3166E4A-0693-404D-9B77-03B80AC9B406}"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1395683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43166E4A-0693-404D-9B77-03B80AC9B406}"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2517299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43166E4A-0693-404D-9B77-03B80AC9B406}"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BD39CB1-B383-7E43-BBAC-167E4D44C64F}" type="slidenum">
              <a:rPr lang="da-DK" smtClean="0"/>
              <a:t>‹nr.›</a:t>
            </a:fld>
            <a:endParaRPr lang="da-DK"/>
          </a:p>
        </p:txBody>
      </p:sp>
    </p:spTree>
    <p:extLst>
      <p:ext uri="{BB962C8B-B14F-4D97-AF65-F5344CB8AC3E}">
        <p14:creationId xmlns:p14="http://schemas.microsoft.com/office/powerpoint/2010/main" val="12378468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66E4A-0693-404D-9B77-03B80AC9B406}"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39CB1-B383-7E43-BBAC-167E4D44C64F}" type="slidenum">
              <a:rPr lang="da-DK" smtClean="0"/>
              <a:t>‹nr.›</a:t>
            </a:fld>
            <a:endParaRPr lang="da-DK"/>
          </a:p>
        </p:txBody>
      </p:sp>
    </p:spTree>
    <p:extLst>
      <p:ext uri="{BB962C8B-B14F-4D97-AF65-F5344CB8AC3E}">
        <p14:creationId xmlns:p14="http://schemas.microsoft.com/office/powerpoint/2010/main" val="402692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Den gode ide</a:t>
            </a:r>
            <a:endParaRPr lang="da-DK" dirty="0"/>
          </a:p>
        </p:txBody>
      </p:sp>
      <p:sp>
        <p:nvSpPr>
          <p:cNvPr id="3" name="Undertitel 2"/>
          <p:cNvSpPr>
            <a:spLocks noGrp="1"/>
          </p:cNvSpPr>
          <p:nvPr>
            <p:ph type="subTitle" idx="1"/>
          </p:nvPr>
        </p:nvSpPr>
        <p:spPr/>
        <p:txBody>
          <a:bodyPr/>
          <a:lstStyle/>
          <a:p>
            <a:r>
              <a:rPr lang="da-DK" dirty="0" smtClean="0"/>
              <a:t>Kapitel 7</a:t>
            </a:r>
            <a:endParaRPr lang="da-DK" dirty="0"/>
          </a:p>
        </p:txBody>
      </p:sp>
      <p:pic>
        <p:nvPicPr>
          <p:cNvPr id="4" name="Billede 3" descr="Forsid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711" y="4251279"/>
            <a:ext cx="1284111" cy="18302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33687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Spændende at skabe egne ideer</a:t>
            </a:r>
            <a:endParaRPr lang="da-DK" dirty="0"/>
          </a:p>
        </p:txBody>
      </p:sp>
      <p:sp>
        <p:nvSpPr>
          <p:cNvPr id="3" name="Pladsholder til indhold 2"/>
          <p:cNvSpPr>
            <a:spLocks noGrp="1"/>
          </p:cNvSpPr>
          <p:nvPr>
            <p:ph idx="1"/>
          </p:nvPr>
        </p:nvSpPr>
        <p:spPr/>
        <p:txBody>
          <a:bodyPr/>
          <a:lstStyle/>
          <a:p>
            <a:r>
              <a:rPr lang="da-DK" dirty="0" smtClean="0"/>
              <a:t>Praktikanterne føler, at det er sjovt, spændende og udfordrende at skulle udvikle egne ideer.</a:t>
            </a:r>
            <a:endParaRPr lang="da-DK" dirty="0" smtClean="0">
              <a:solidFill>
                <a:srgbClr val="FF6600"/>
              </a:solidFill>
            </a:endParaRPr>
          </a:p>
          <a:p>
            <a:r>
              <a:rPr lang="da-DK" dirty="0" smtClean="0"/>
              <a:t>Signalerer kompetence, og at man er på vej til at blive en del af den professionelle kultur.</a:t>
            </a:r>
            <a:endParaRPr lang="da-DK" dirty="0"/>
          </a:p>
        </p:txBody>
      </p:sp>
    </p:spTree>
    <p:extLst>
      <p:ext uri="{BB962C8B-B14F-4D97-AF65-F5344CB8AC3E}">
        <p14:creationId xmlns:p14="http://schemas.microsoft.com/office/powerpoint/2010/main" val="2739795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få en god ide</a:t>
            </a:r>
            <a:endParaRPr lang="da-DK" dirty="0"/>
          </a:p>
        </p:txBody>
      </p:sp>
      <p:pic>
        <p:nvPicPr>
          <p:cNvPr id="4" name="Billede 3" descr="Handlefrihed når man får ide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00" y="1447800"/>
            <a:ext cx="9004300" cy="3962400"/>
          </a:xfrm>
          <a:prstGeom prst="rect">
            <a:avLst/>
          </a:prstGeom>
        </p:spPr>
      </p:pic>
      <p:sp>
        <p:nvSpPr>
          <p:cNvPr id="5" name="Tekstfelt 4"/>
          <p:cNvSpPr txBox="1"/>
          <p:nvPr/>
        </p:nvSpPr>
        <p:spPr>
          <a:xfrm>
            <a:off x="5400675" y="5759450"/>
            <a:ext cx="3471189" cy="646331"/>
          </a:xfrm>
          <a:prstGeom prst="rect">
            <a:avLst/>
          </a:prstGeom>
          <a:noFill/>
        </p:spPr>
        <p:txBody>
          <a:bodyPr wrap="square" rtlCol="0" anchor="t">
            <a:spAutoFit/>
          </a:bodyPr>
          <a:lstStyle/>
          <a:p>
            <a:r>
              <a:rPr lang="da-DK" dirty="0"/>
              <a:t>(Gravengaard og Rimestad 2015)</a:t>
            </a:r>
            <a:endParaRPr lang="en-US" dirty="0"/>
          </a:p>
          <a:p>
            <a:endParaRPr lang="da-DK" dirty="0"/>
          </a:p>
        </p:txBody>
      </p:sp>
    </p:spTree>
    <p:extLst>
      <p:ext uri="{BB962C8B-B14F-4D97-AF65-F5344CB8AC3E}">
        <p14:creationId xmlns:p14="http://schemas.microsoft.com/office/powerpoint/2010/main" val="3874741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få tildelt en færdigudviklet ide</a:t>
            </a:r>
            <a:endParaRPr lang="da-DK" dirty="0"/>
          </a:p>
        </p:txBody>
      </p:sp>
      <p:sp>
        <p:nvSpPr>
          <p:cNvPr id="3" name="Pladsholder til indhold 2"/>
          <p:cNvSpPr>
            <a:spLocks noGrp="1"/>
          </p:cNvSpPr>
          <p:nvPr>
            <p:ph idx="1"/>
          </p:nvPr>
        </p:nvSpPr>
        <p:spPr>
          <a:xfrm>
            <a:off x="457200" y="1600200"/>
            <a:ext cx="8229600" cy="5144656"/>
          </a:xfrm>
        </p:spPr>
        <p:txBody>
          <a:bodyPr>
            <a:normAutofit fontScale="70000" lnSpcReduction="20000"/>
          </a:bodyPr>
          <a:lstStyle/>
          <a:p>
            <a:pPr marL="0" indent="0">
              <a:buNone/>
            </a:pPr>
            <a:r>
              <a:rPr lang="da-DK" sz="3800" b="1" dirty="0"/>
              <a:t>Redaktør</a:t>
            </a:r>
            <a:r>
              <a:rPr lang="da-DK" sz="3800" dirty="0"/>
              <a:t>: ”Ring til nogen på universitetet i [by]. Ring til ham selv. Ser han sig selv som ny formand, eller som kandidat? Hvad kan han bidrage med? </a:t>
            </a:r>
            <a:r>
              <a:rPr lang="da-DK" sz="3800" dirty="0" smtClean="0"/>
              <a:t>(…) </a:t>
            </a:r>
            <a:r>
              <a:rPr lang="da-DK" sz="3800" dirty="0"/>
              <a:t>Hvad har han af forudsætninger for at sidde der? </a:t>
            </a:r>
            <a:r>
              <a:rPr lang="da-DK" sz="3800" dirty="0" smtClean="0"/>
              <a:t>(…)</a:t>
            </a:r>
            <a:endParaRPr lang="en-US" sz="3800" dirty="0"/>
          </a:p>
          <a:p>
            <a:pPr marL="0" indent="0">
              <a:buNone/>
            </a:pPr>
            <a:r>
              <a:rPr lang="da-DK" sz="3800" b="1" dirty="0"/>
              <a:t>Praktikant</a:t>
            </a:r>
            <a:r>
              <a:rPr lang="da-DK" sz="3800" dirty="0"/>
              <a:t>: ”Mm mm.” </a:t>
            </a:r>
            <a:endParaRPr lang="en-US" sz="3800" dirty="0"/>
          </a:p>
          <a:p>
            <a:pPr marL="0" indent="0">
              <a:buNone/>
            </a:pPr>
            <a:r>
              <a:rPr lang="da-DK" sz="3800" b="1" dirty="0"/>
              <a:t>Redaktør</a:t>
            </a:r>
            <a:r>
              <a:rPr lang="da-DK" sz="3800" dirty="0"/>
              <a:t>: ”’Har du en berettigelse til at sidde der? Synes du egentlig, at det er en god løsning?’ Altså han er formentlig rimelig lukket. Det er ikke sikkert, at du kan få ham til at sige noget.” </a:t>
            </a:r>
            <a:endParaRPr lang="en-US" sz="3800" dirty="0"/>
          </a:p>
          <a:p>
            <a:pPr marL="0" indent="0">
              <a:buNone/>
            </a:pPr>
            <a:r>
              <a:rPr lang="da-DK" sz="3800" b="1" dirty="0"/>
              <a:t>Praktikant</a:t>
            </a:r>
            <a:r>
              <a:rPr lang="da-DK" sz="3800" dirty="0"/>
              <a:t>: ”Ja.” </a:t>
            </a:r>
            <a:endParaRPr lang="en-US" sz="3800" dirty="0"/>
          </a:p>
          <a:p>
            <a:pPr marL="0" indent="0">
              <a:buNone/>
            </a:pPr>
            <a:r>
              <a:rPr lang="da-DK" sz="3800" b="1" dirty="0"/>
              <a:t>Redaktør</a:t>
            </a:r>
            <a:r>
              <a:rPr lang="da-DK" sz="3800" dirty="0"/>
              <a:t>: ”Lad os prøve det. </a:t>
            </a:r>
            <a:r>
              <a:rPr lang="da-DK" sz="3800" dirty="0" smtClean="0"/>
              <a:t>(…) Så </a:t>
            </a:r>
            <a:r>
              <a:rPr lang="da-DK" sz="3800" dirty="0"/>
              <a:t>skal vi (…) have nogle eksperter omkring det her. Jeg har sendt dig nogle numre og sådan noget.” </a:t>
            </a:r>
            <a:endParaRPr lang="en-US" sz="3800" dirty="0"/>
          </a:p>
          <a:p>
            <a:pPr marL="0" indent="0">
              <a:buNone/>
            </a:pPr>
            <a:r>
              <a:rPr lang="da-DK" sz="3800" b="1" dirty="0"/>
              <a:t>Praktikant</a:t>
            </a:r>
            <a:r>
              <a:rPr lang="da-DK" sz="3800" dirty="0"/>
              <a:t>: ”Ja.</a:t>
            </a:r>
            <a:r>
              <a:rPr lang="da-DK" sz="2900" dirty="0"/>
              <a:t>” </a:t>
            </a:r>
            <a:r>
              <a:rPr lang="da-DK" sz="2900" dirty="0" smtClean="0"/>
              <a:t>                                                      (Samtale på dagblad)</a:t>
            </a:r>
            <a:endParaRPr lang="en-US" sz="2900" dirty="0"/>
          </a:p>
          <a:p>
            <a:pPr marL="0" indent="0">
              <a:buNone/>
            </a:pPr>
            <a:endParaRPr lang="da-DK" dirty="0"/>
          </a:p>
        </p:txBody>
      </p:sp>
    </p:spTree>
    <p:extLst>
      <p:ext uri="{BB962C8B-B14F-4D97-AF65-F5344CB8AC3E}">
        <p14:creationId xmlns:p14="http://schemas.microsoft.com/office/powerpoint/2010/main" val="1910400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få tildelt ide, som skal udvikles</a:t>
            </a:r>
            <a:endParaRPr lang="da-DK" dirty="0"/>
          </a:p>
        </p:txBody>
      </p:sp>
      <p:sp>
        <p:nvSpPr>
          <p:cNvPr id="3" name="Pladsholder til indhold 2"/>
          <p:cNvSpPr>
            <a:spLocks noGrp="1"/>
          </p:cNvSpPr>
          <p:nvPr>
            <p:ph idx="1"/>
          </p:nvPr>
        </p:nvSpPr>
        <p:spPr>
          <a:xfrm>
            <a:off x="457200" y="1600200"/>
            <a:ext cx="8476950" cy="4984064"/>
          </a:xfrm>
        </p:spPr>
        <p:txBody>
          <a:bodyPr vert="horz" lIns="91440" tIns="45720" rIns="91440" bIns="45720" rtlCol="0" anchor="t">
            <a:normAutofit fontScale="25000" lnSpcReduction="20000"/>
          </a:bodyPr>
          <a:lstStyle/>
          <a:p>
            <a:pPr marL="0" indent="0">
              <a:lnSpc>
                <a:spcPct val="110000"/>
              </a:lnSpc>
              <a:buNone/>
            </a:pPr>
            <a:r>
              <a:rPr lang="da-DK" sz="8000" b="1" dirty="0"/>
              <a:t>Redaktør</a:t>
            </a:r>
            <a:r>
              <a:rPr lang="da-DK" sz="8000" dirty="0"/>
              <a:t>: ”Prøv lige at høre: [Kollega] vandrer ind i redaktionslokalet og siger (…): ’Der er dræberalger alle vegne’ (...). Men det korte af det lange er så, at jeg ikke rigtigt kan undgå at høre efter, fordi han bliver ved med at snakke om de der dræberalger.” </a:t>
            </a:r>
            <a:endParaRPr lang="en-US" sz="8000" dirty="0"/>
          </a:p>
          <a:p>
            <a:pPr marL="0" indent="0">
              <a:lnSpc>
                <a:spcPct val="110000"/>
              </a:lnSpc>
              <a:buNone/>
            </a:pPr>
            <a:r>
              <a:rPr lang="da-DK" sz="8000" b="1" dirty="0"/>
              <a:t>Praktikant</a:t>
            </a:r>
            <a:r>
              <a:rPr lang="da-DK" sz="8000" dirty="0"/>
              <a:t>: ”Det er klart.” </a:t>
            </a:r>
            <a:endParaRPr lang="en-US" sz="8000" dirty="0"/>
          </a:p>
          <a:p>
            <a:pPr marL="0" indent="0">
              <a:lnSpc>
                <a:spcPct val="110000"/>
              </a:lnSpc>
              <a:buNone/>
            </a:pPr>
            <a:r>
              <a:rPr lang="da-DK" sz="8000" b="1" dirty="0"/>
              <a:t>Redaktør</a:t>
            </a:r>
            <a:r>
              <a:rPr lang="da-DK" sz="8000" dirty="0"/>
              <a:t>: ” (…) Men altså jeg skal ikke kunne sige, om der er en historie.” </a:t>
            </a:r>
            <a:endParaRPr lang="en-US" sz="8000" dirty="0"/>
          </a:p>
          <a:p>
            <a:pPr marL="0" indent="0">
              <a:lnSpc>
                <a:spcPct val="110000"/>
              </a:lnSpc>
              <a:buNone/>
            </a:pPr>
            <a:r>
              <a:rPr lang="da-DK" sz="8000" b="1" dirty="0"/>
              <a:t>Praktikant</a:t>
            </a:r>
            <a:r>
              <a:rPr lang="da-DK" sz="8000" dirty="0"/>
              <a:t>: ”Det må vi jo finde ud af.” </a:t>
            </a:r>
            <a:endParaRPr lang="en-US" sz="8000" dirty="0"/>
          </a:p>
          <a:p>
            <a:pPr marL="0" indent="0">
              <a:lnSpc>
                <a:spcPct val="110000"/>
              </a:lnSpc>
              <a:buNone/>
            </a:pPr>
            <a:r>
              <a:rPr lang="da-DK" sz="8000" b="1" dirty="0"/>
              <a:t>Redaktør</a:t>
            </a:r>
            <a:r>
              <a:rPr lang="da-DK" sz="8000" dirty="0"/>
              <a:t>: ” Hvis nu det er rigtigt, at den der fiskebestand – hvad det så end er – lider under de der alger nu (…) Skulle vi ikke prøve at se, om vi kunne få et overblik over, om der egentlig er et problem, som ikke er hvert år i marts?” </a:t>
            </a:r>
          </a:p>
          <a:p>
            <a:pPr marL="0" indent="0">
              <a:lnSpc>
                <a:spcPct val="110000"/>
              </a:lnSpc>
              <a:buNone/>
            </a:pPr>
            <a:r>
              <a:rPr lang="da-DK" sz="8000" dirty="0"/>
              <a:t>(…) </a:t>
            </a:r>
            <a:endParaRPr lang="en-US" sz="8000" dirty="0"/>
          </a:p>
          <a:p>
            <a:pPr marL="0" indent="0">
              <a:lnSpc>
                <a:spcPct val="110000"/>
              </a:lnSpc>
              <a:buNone/>
            </a:pPr>
            <a:r>
              <a:rPr lang="da-DK" sz="8000" b="1" dirty="0"/>
              <a:t>Redaktør</a:t>
            </a:r>
            <a:r>
              <a:rPr lang="da-DK" sz="8000" dirty="0"/>
              <a:t>: ”Det er fandeme en god historie (…). Hvis du skal ud og lave forårsreportage, fiskere, helikopter og vi lige skal sikre os, at der rent faktisk er en historie – sådan rent faktuelt – så har du ligesom nok at gøre (…)” </a:t>
            </a:r>
            <a:endParaRPr lang="en-US" sz="8000" dirty="0"/>
          </a:p>
          <a:p>
            <a:pPr marL="0" indent="0">
              <a:lnSpc>
                <a:spcPct val="110000"/>
              </a:lnSpc>
              <a:buNone/>
            </a:pPr>
            <a:r>
              <a:rPr lang="da-DK" sz="8000" b="1" dirty="0"/>
              <a:t>Praktikant</a:t>
            </a:r>
            <a:r>
              <a:rPr lang="da-DK" sz="8000" dirty="0"/>
              <a:t>: ”Ja, helt sikkert.” </a:t>
            </a:r>
            <a:endParaRPr lang="da-DK" sz="8000" dirty="0" smtClean="0"/>
          </a:p>
          <a:p>
            <a:pPr marL="0" indent="0" algn="r">
              <a:lnSpc>
                <a:spcPct val="110000"/>
              </a:lnSpc>
              <a:buNone/>
            </a:pPr>
            <a:r>
              <a:rPr lang="da-DK" sz="6500" dirty="0" smtClean="0"/>
              <a:t>(Samtale tv-station)</a:t>
            </a:r>
            <a:endParaRPr lang="en-US" sz="6500" dirty="0"/>
          </a:p>
          <a:p>
            <a:pPr marL="0" indent="0">
              <a:buNone/>
            </a:pPr>
            <a:endParaRPr lang="da-DK" dirty="0"/>
          </a:p>
        </p:txBody>
      </p:sp>
    </p:spTree>
    <p:extLst>
      <p:ext uri="{BB962C8B-B14F-4D97-AF65-F5344CB8AC3E}">
        <p14:creationId xmlns:p14="http://schemas.microsoft.com/office/powerpoint/2010/main" val="2102245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være med til at udvikle en ide</a:t>
            </a:r>
            <a:endParaRPr lang="da-DK" dirty="0"/>
          </a:p>
        </p:txBody>
      </p:sp>
      <p:sp>
        <p:nvSpPr>
          <p:cNvPr id="3" name="Pladsholder til indhold 2"/>
          <p:cNvSpPr>
            <a:spLocks noGrp="1"/>
          </p:cNvSpPr>
          <p:nvPr>
            <p:ph idx="1"/>
          </p:nvPr>
        </p:nvSpPr>
        <p:spPr>
          <a:xfrm>
            <a:off x="457200" y="1600200"/>
            <a:ext cx="8229600" cy="5108188"/>
          </a:xfrm>
        </p:spPr>
        <p:txBody>
          <a:bodyPr vert="horz" lIns="91440" tIns="45720" rIns="91440" bIns="45720" rtlCol="0" anchor="t">
            <a:normAutofit fontScale="85000" lnSpcReduction="10000"/>
          </a:bodyPr>
          <a:lstStyle/>
          <a:p>
            <a:pPr marL="0" indent="0">
              <a:buNone/>
            </a:pPr>
            <a:r>
              <a:rPr lang="da-DK" dirty="0"/>
              <a:t>”Det var mig og en anden praktikant, der egentlig ikke lige havde noget på blokken til et redaktionsmøde. Så havde [morgenavis] været ude med en artikel på forsiden om, at nu skulle køberne af sort arbejde også kriminaliseres. Og så skulle vi bare brainstorme lidt på en [denne avis]-vinkel på det her med sort arbejde (…) Og så ideudviklede vi åbenbart så godt sammen, os to praktikanter, at det endte med, at de syntes, at historien var så god, at den skulle have forsiden. Så det var egentlig fedt, at vi bare havde fået et emne der, og så var det egentlig os selv der kørte processen.”													</a:t>
            </a:r>
            <a:endParaRPr lang="en-US" dirty="0"/>
          </a:p>
          <a:p>
            <a:pPr marL="0" indent="0" algn="r">
              <a:buNone/>
            </a:pPr>
            <a:r>
              <a:rPr lang="da-DK" sz="2000" dirty="0" smtClean="0"/>
              <a:t>(Praktikant formiddagsavis)</a:t>
            </a:r>
            <a:endParaRPr lang="en-US" sz="2000" dirty="0"/>
          </a:p>
        </p:txBody>
      </p:sp>
    </p:spTree>
    <p:extLst>
      <p:ext uri="{BB962C8B-B14F-4D97-AF65-F5344CB8AC3E}">
        <p14:creationId xmlns:p14="http://schemas.microsoft.com/office/powerpoint/2010/main" val="315007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udvikle en ide selv</a:t>
            </a:r>
            <a:endParaRPr lang="da-DK" dirty="0"/>
          </a:p>
        </p:txBody>
      </p:sp>
      <p:sp>
        <p:nvSpPr>
          <p:cNvPr id="3" name="Pladsholder til indhold 2"/>
          <p:cNvSpPr>
            <a:spLocks noGrp="1"/>
          </p:cNvSpPr>
          <p:nvPr>
            <p:ph idx="1"/>
          </p:nvPr>
        </p:nvSpPr>
        <p:spPr>
          <a:xfrm>
            <a:off x="457199" y="1600200"/>
            <a:ext cx="8462351" cy="5013262"/>
          </a:xfrm>
        </p:spPr>
        <p:txBody>
          <a:bodyPr vert="horz" lIns="91440" tIns="45720" rIns="91440" bIns="45720" rtlCol="0" anchor="t">
            <a:normAutofit fontScale="85000" lnSpcReduction="10000"/>
          </a:bodyPr>
          <a:lstStyle/>
          <a:p>
            <a:pPr marL="0" indent="0">
              <a:buNone/>
            </a:pPr>
            <a:r>
              <a:rPr lang="da-DK" dirty="0"/>
              <a:t>”Det starter jo ofte med et eller andet, man selv har læst måske (…) Men den historie jeg skrev om arbejdsmiljø, kirkens arbejdsmiljø, det var Folkekirken selv, der havde lavet sådan et lille tema på deres egen hjemmeside. Men det var ikke sådan særlig kritisk. Det prøvede jeg så at køre videre med. Og historien om hashhandlen, det stammer jo så fra en rapport. En ph.d.-afhandling tror jeg, det var. Og ja, det jeg lavede sammen med [kollega] om fagbevægelsen, det var bare noget, jeg tænkte over: Hvorfor? Hvordan det kan være, at alle de der fagbevægelser, de fleste af dem i hvert fald, nærmest klynger sig fast til rød blok?” </a:t>
            </a:r>
          </a:p>
          <a:p>
            <a:pPr marL="0" indent="0" algn="r">
              <a:buNone/>
            </a:pPr>
            <a:r>
              <a:rPr lang="da-DK" sz="2000" dirty="0" smtClean="0"/>
              <a:t>(Praktikant dagblad)</a:t>
            </a:r>
            <a:endParaRPr lang="da-DK" sz="2000" dirty="0"/>
          </a:p>
        </p:txBody>
      </p:sp>
    </p:spTree>
    <p:extLst>
      <p:ext uri="{BB962C8B-B14F-4D97-AF65-F5344CB8AC3E}">
        <p14:creationId xmlns:p14="http://schemas.microsoft.com/office/powerpoint/2010/main" val="147961936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Hvorfra stammer ideerne?</a:t>
            </a:r>
            <a:endParaRPr lang="da-DK" dirty="0"/>
          </a:p>
        </p:txBody>
      </p:sp>
      <p:pic>
        <p:nvPicPr>
          <p:cNvPr id="4" name="Billede 3" descr="Skærmbillede 2013-03-31 kl. 17.18.45.png"/>
          <p:cNvPicPr>
            <a:picLocks noChangeAspect="1"/>
          </p:cNvPicPr>
          <p:nvPr/>
        </p:nvPicPr>
        <p:blipFill rotWithShape="1">
          <a:blip r:embed="rId3">
            <a:extLst>
              <a:ext uri="{28A0092B-C50C-407E-A947-70E740481C1C}">
                <a14:useLocalDpi xmlns:a14="http://schemas.microsoft.com/office/drawing/2010/main" val="0"/>
              </a:ext>
            </a:extLst>
          </a:blip>
          <a:srcRect l="2098" t="4453" r="6809" b="7393"/>
          <a:stretch/>
        </p:blipFill>
        <p:spPr>
          <a:xfrm>
            <a:off x="68675" y="1558757"/>
            <a:ext cx="9095857" cy="4744566"/>
          </a:xfrm>
          <a:prstGeom prst="rect">
            <a:avLst/>
          </a:prstGeom>
        </p:spPr>
      </p:pic>
      <p:sp>
        <p:nvSpPr>
          <p:cNvPr id="5" name="Tekstfelt 4"/>
          <p:cNvSpPr txBox="1"/>
          <p:nvPr/>
        </p:nvSpPr>
        <p:spPr>
          <a:xfrm>
            <a:off x="6396488" y="6303323"/>
            <a:ext cx="2877788" cy="307777"/>
          </a:xfrm>
          <a:prstGeom prst="rect">
            <a:avLst/>
          </a:prstGeom>
          <a:noFill/>
        </p:spPr>
        <p:txBody>
          <a:bodyPr wrap="square" rtlCol="0" anchor="t">
            <a:spAutoFit/>
          </a:bodyPr>
          <a:lstStyle/>
          <a:p>
            <a:r>
              <a:rPr lang="da-DK" sz="1400" dirty="0"/>
              <a:t>(Gravengaard og Rimestad 2015)</a:t>
            </a:r>
            <a:endParaRPr lang="en-US" sz="1400" dirty="0"/>
          </a:p>
        </p:txBody>
      </p:sp>
    </p:spTree>
    <p:extLst>
      <p:ext uri="{BB962C8B-B14F-4D97-AF65-F5344CB8AC3E}">
        <p14:creationId xmlns:p14="http://schemas.microsoft.com/office/powerpoint/2010/main" val="42406643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Typer af ideer</a:t>
            </a:r>
            <a:endParaRPr lang="da-DK" dirty="0"/>
          </a:p>
        </p:txBody>
      </p:sp>
      <p:sp>
        <p:nvSpPr>
          <p:cNvPr id="3" name="Pladsholder til indhold 2"/>
          <p:cNvSpPr>
            <a:spLocks noGrp="1"/>
          </p:cNvSpPr>
          <p:nvPr>
            <p:ph idx="1"/>
          </p:nvPr>
        </p:nvSpPr>
        <p:spPr>
          <a:xfrm>
            <a:off x="457200" y="1600200"/>
            <a:ext cx="8229600" cy="5101129"/>
          </a:xfrm>
        </p:spPr>
        <p:txBody>
          <a:bodyPr/>
          <a:lstStyle/>
          <a:p>
            <a:r>
              <a:rPr lang="da-DK" dirty="0" smtClean="0"/>
              <a:t>Begivenhedsstyrede.</a:t>
            </a:r>
          </a:p>
          <a:p>
            <a:pPr lvl="1"/>
            <a:r>
              <a:rPr lang="da-DK" dirty="0" err="1" smtClean="0"/>
              <a:t>Pba</a:t>
            </a:r>
            <a:r>
              <a:rPr lang="da-DK" dirty="0" smtClean="0"/>
              <a:t>. </a:t>
            </a:r>
            <a:r>
              <a:rPr lang="da-DK" dirty="0"/>
              <a:t>e</a:t>
            </a:r>
            <a:r>
              <a:rPr lang="da-DK" dirty="0" smtClean="0"/>
              <a:t>n begivenhed (valg, jubilæum, tyveri).</a:t>
            </a:r>
          </a:p>
          <a:p>
            <a:r>
              <a:rPr lang="da-DK" dirty="0" smtClean="0"/>
              <a:t>Idestyrede.</a:t>
            </a:r>
          </a:p>
          <a:p>
            <a:pPr lvl="1"/>
            <a:r>
              <a:rPr lang="da-DK" dirty="0" smtClean="0"/>
              <a:t>De ideer journalisten selv udvikler. Ikke afledt af en bestemt begivenhed.</a:t>
            </a:r>
            <a:endParaRPr lang="da-DK" dirty="0"/>
          </a:p>
          <a:p>
            <a:r>
              <a:rPr lang="da-DK" dirty="0" smtClean="0"/>
              <a:t>Internt foranledigede.</a:t>
            </a:r>
          </a:p>
          <a:p>
            <a:pPr lvl="1"/>
            <a:r>
              <a:rPr lang="da-DK" dirty="0" smtClean="0"/>
              <a:t>Opstået internt på redaktionen, </a:t>
            </a:r>
            <a:r>
              <a:rPr lang="da-DK" dirty="0" err="1" smtClean="0"/>
              <a:t>pull</a:t>
            </a:r>
            <a:r>
              <a:rPr lang="da-DK" dirty="0" smtClean="0"/>
              <a:t>.</a:t>
            </a:r>
          </a:p>
          <a:p>
            <a:r>
              <a:rPr lang="da-DK" dirty="0" smtClean="0"/>
              <a:t>Eksternt foranledigede.</a:t>
            </a:r>
          </a:p>
          <a:p>
            <a:pPr lvl="1"/>
            <a:r>
              <a:rPr lang="da-DK" dirty="0" smtClean="0"/>
              <a:t>Kommet til journalisten udefra, push.</a:t>
            </a:r>
          </a:p>
        </p:txBody>
      </p:sp>
    </p:spTree>
    <p:extLst>
      <p:ext uri="{BB962C8B-B14F-4D97-AF65-F5344CB8AC3E}">
        <p14:creationId xmlns:p14="http://schemas.microsoft.com/office/powerpoint/2010/main" val="3027758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Facilitering</a:t>
            </a:r>
            <a:r>
              <a:rPr lang="da-DK" dirty="0" smtClean="0"/>
              <a:t> af ideudvikling</a:t>
            </a:r>
            <a:endParaRPr lang="da-DK" dirty="0"/>
          </a:p>
        </p:txBody>
      </p:sp>
      <p:sp>
        <p:nvSpPr>
          <p:cNvPr id="3" name="Pladsholder til indhold 2"/>
          <p:cNvSpPr>
            <a:spLocks noGrp="1"/>
          </p:cNvSpPr>
          <p:nvPr>
            <p:ph idx="1"/>
          </p:nvPr>
        </p:nvSpPr>
        <p:spPr>
          <a:xfrm>
            <a:off x="457200" y="1600200"/>
            <a:ext cx="8229600" cy="5117841"/>
          </a:xfrm>
        </p:spPr>
        <p:txBody>
          <a:bodyPr>
            <a:normAutofit fontScale="92500" lnSpcReduction="10000"/>
          </a:bodyPr>
          <a:lstStyle/>
          <a:p>
            <a:r>
              <a:rPr lang="da-DK" dirty="0" smtClean="0"/>
              <a:t>Vigtigt at arbejde bevidst med at støtte og </a:t>
            </a:r>
            <a:r>
              <a:rPr lang="da-DK" dirty="0" err="1" smtClean="0"/>
              <a:t>facilitere</a:t>
            </a:r>
            <a:r>
              <a:rPr lang="da-DK" dirty="0" smtClean="0"/>
              <a:t> ideudvikling.</a:t>
            </a:r>
          </a:p>
          <a:p>
            <a:r>
              <a:rPr lang="da-DK" dirty="0" smtClean="0"/>
              <a:t>Tæt dialog mellem praktikant og erfarne kollegaer.</a:t>
            </a:r>
          </a:p>
          <a:p>
            <a:r>
              <a:rPr lang="da-DK" dirty="0" smtClean="0"/>
              <a:t>Mulighed for sparring, når det er nødvendigt.</a:t>
            </a:r>
          </a:p>
          <a:p>
            <a:r>
              <a:rPr lang="da-DK" dirty="0" smtClean="0"/>
              <a:t>Formaliseret samarbejde omkring ideudvikling.</a:t>
            </a:r>
          </a:p>
          <a:p>
            <a:r>
              <a:rPr lang="da-DK" dirty="0" smtClean="0"/>
              <a:t>Give praktikanterne kendskab til målgruppen.</a:t>
            </a:r>
          </a:p>
          <a:p>
            <a:r>
              <a:rPr lang="da-DK" dirty="0" smtClean="0"/>
              <a:t>Skabe rum for særlig ideudvikling for praktikanter, fx idekonkurrencer eller fastlagte forløb.</a:t>
            </a:r>
            <a:endParaRPr lang="da-DK" dirty="0"/>
          </a:p>
        </p:txBody>
      </p:sp>
    </p:spTree>
    <p:extLst>
      <p:ext uri="{BB962C8B-B14F-4D97-AF65-F5344CB8AC3E}">
        <p14:creationId xmlns:p14="http://schemas.microsoft.com/office/powerpoint/2010/main" val="226260613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p:txBody>
          <a:bodyPr/>
          <a:lstStyle/>
          <a:p>
            <a:r>
              <a:rPr lang="da-DK" dirty="0" smtClean="0">
                <a:solidFill>
                  <a:srgbClr val="000000"/>
                </a:solidFill>
              </a:rPr>
              <a:t>Den gode ide</a:t>
            </a:r>
          </a:p>
          <a:p>
            <a:r>
              <a:rPr lang="da-DK" dirty="0" smtClean="0">
                <a:solidFill>
                  <a:srgbClr val="000000"/>
                </a:solidFill>
              </a:rPr>
              <a:t>Idegenereringsprocessen</a:t>
            </a:r>
          </a:p>
          <a:p>
            <a:r>
              <a:rPr lang="da-DK" dirty="0" smtClean="0">
                <a:solidFill>
                  <a:srgbClr val="000000"/>
                </a:solidFill>
              </a:rPr>
              <a:t>Passive og aktive praktikanter</a:t>
            </a:r>
          </a:p>
          <a:p>
            <a:r>
              <a:rPr lang="da-DK" dirty="0" smtClean="0">
                <a:solidFill>
                  <a:srgbClr val="000000"/>
                </a:solidFill>
              </a:rPr>
              <a:t>At få en god ide på forskellige måder</a:t>
            </a:r>
          </a:p>
          <a:p>
            <a:r>
              <a:rPr lang="da-DK" dirty="0" smtClean="0">
                <a:solidFill>
                  <a:srgbClr val="000000"/>
                </a:solidFill>
              </a:rPr>
              <a:t>Hvorfra stammer ideerne?</a:t>
            </a:r>
          </a:p>
          <a:p>
            <a:r>
              <a:rPr lang="da-DK" dirty="0" smtClean="0">
                <a:solidFill>
                  <a:srgbClr val="000000"/>
                </a:solidFill>
              </a:rPr>
              <a:t>Typer af ideer</a:t>
            </a:r>
          </a:p>
          <a:p>
            <a:r>
              <a:rPr lang="da-DK" dirty="0" err="1" smtClean="0">
                <a:solidFill>
                  <a:srgbClr val="000000"/>
                </a:solidFill>
              </a:rPr>
              <a:t>Facilitering</a:t>
            </a:r>
            <a:r>
              <a:rPr lang="da-DK" dirty="0" smtClean="0">
                <a:solidFill>
                  <a:srgbClr val="000000"/>
                </a:solidFill>
              </a:rPr>
              <a:t> af ideudvikling</a:t>
            </a:r>
            <a:endParaRPr lang="da-DK" dirty="0">
              <a:solidFill>
                <a:srgbClr val="000000"/>
              </a:solidFill>
            </a:endParaRPr>
          </a:p>
        </p:txBody>
      </p:sp>
    </p:spTree>
    <p:extLst>
      <p:ext uri="{BB962C8B-B14F-4D97-AF65-F5344CB8AC3E}">
        <p14:creationId xmlns:p14="http://schemas.microsoft.com/office/powerpoint/2010/main" val="397171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00200"/>
            <a:ext cx="8229600" cy="5046133"/>
          </a:xfrm>
        </p:spPr>
        <p:txBody>
          <a:bodyPr/>
          <a:lstStyle/>
          <a:p>
            <a:pPr marL="0" indent="0">
              <a:buNone/>
            </a:pPr>
            <a:r>
              <a:rPr lang="da-DK" dirty="0" smtClean="0"/>
              <a:t>”Jeg synes, det er… Det havde jeg lidt svært ved i starten. Og i starten der kom jeg bare med en ide til redaktionsmøderne. Så lærte jeg sådan lidt, at: ’Jeg må sgu nok hellere have nogle i baghånden’. For selvom jeg syntes, at den var rigtig god, så blev jeg overrasket over, at de sagde: ’</a:t>
            </a:r>
            <a:r>
              <a:rPr lang="da-DK" dirty="0" err="1" smtClean="0"/>
              <a:t>Argh</a:t>
            </a:r>
            <a:r>
              <a:rPr lang="da-DK" dirty="0" smtClean="0"/>
              <a:t>, det er ikke lige noget’. Men jeg synes, at jeg er ved at være god til at ramme plet nogle gange.”</a:t>
            </a:r>
          </a:p>
          <a:p>
            <a:pPr marL="0" indent="0" algn="r">
              <a:buNone/>
            </a:pPr>
            <a:r>
              <a:rPr lang="da-DK" sz="2400" dirty="0" smtClean="0"/>
              <a:t>(Praktikant </a:t>
            </a:r>
            <a:r>
              <a:rPr lang="da-DK" sz="2400" dirty="0" err="1" smtClean="0"/>
              <a:t>TV-station</a:t>
            </a:r>
            <a:r>
              <a:rPr lang="da-DK" sz="2400" dirty="0" smtClean="0"/>
              <a:t>)</a:t>
            </a:r>
            <a:endParaRPr lang="da-DK" sz="2400" dirty="0"/>
          </a:p>
        </p:txBody>
      </p:sp>
    </p:spTree>
    <p:extLst>
      <p:ext uri="{BB962C8B-B14F-4D97-AF65-F5344CB8AC3E}">
        <p14:creationId xmlns:p14="http://schemas.microsoft.com/office/powerpoint/2010/main" val="2225235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Den gode ide</a:t>
            </a:r>
            <a:endParaRPr lang="da-DK" dirty="0"/>
          </a:p>
        </p:txBody>
      </p:sp>
      <p:sp>
        <p:nvSpPr>
          <p:cNvPr id="3" name="Pladsholder til indhold 2"/>
          <p:cNvSpPr>
            <a:spLocks noGrp="1"/>
          </p:cNvSpPr>
          <p:nvPr>
            <p:ph idx="1"/>
          </p:nvPr>
        </p:nvSpPr>
        <p:spPr>
          <a:xfrm>
            <a:off x="457200" y="1614577"/>
            <a:ext cx="8229600" cy="5023850"/>
          </a:xfrm>
        </p:spPr>
        <p:txBody>
          <a:bodyPr vert="horz" lIns="91440" tIns="45720" rIns="91440" bIns="45720" rtlCol="0" anchor="t">
            <a:normAutofit lnSpcReduction="10000"/>
          </a:bodyPr>
          <a:lstStyle/>
          <a:p>
            <a:r>
              <a:rPr lang="da-DK" dirty="0"/>
              <a:t>Det er en kernekompetence for en journalist at kunne skabe gode ideer (</a:t>
            </a:r>
            <a:r>
              <a:rPr lang="da" dirty="0">
                <a:latin typeface="Calibri" charset="0"/>
              </a:rPr>
              <a:t>Becker og Vlad 2009)</a:t>
            </a:r>
            <a:r>
              <a:rPr lang="da-DK" dirty="0"/>
              <a:t>.</a:t>
            </a:r>
          </a:p>
          <a:p>
            <a:r>
              <a:rPr lang="da-DK" dirty="0"/>
              <a:t>Ideer er et af de vigtigste råmaterialer for at kunne skabe et nyhedsprodukt hver dag.</a:t>
            </a:r>
          </a:p>
          <a:p>
            <a:r>
              <a:rPr lang="da-DK" dirty="0"/>
              <a:t>Praktikanter og journalister bedømmes for deres evne til at kunne konstruere, foreslå og producere historier, som betragtes som gode historier på det medie, de arbejder for (Gans 1979).</a:t>
            </a:r>
          </a:p>
        </p:txBody>
      </p:sp>
    </p:spTree>
    <p:extLst>
      <p:ext uri="{BB962C8B-B14F-4D97-AF65-F5344CB8AC3E}">
        <p14:creationId xmlns:p14="http://schemas.microsoft.com/office/powerpoint/2010/main" val="231368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Redaktørens krav om ideer</a:t>
            </a:r>
            <a:endParaRPr lang="da-DK" dirty="0"/>
          </a:p>
        </p:txBody>
      </p:sp>
      <p:sp>
        <p:nvSpPr>
          <p:cNvPr id="3" name="Pladsholder til indhold 2"/>
          <p:cNvSpPr>
            <a:spLocks noGrp="1"/>
          </p:cNvSpPr>
          <p:nvPr>
            <p:ph idx="1"/>
          </p:nvPr>
        </p:nvSpPr>
        <p:spPr>
          <a:xfrm>
            <a:off x="457200" y="1600200"/>
            <a:ext cx="8229600" cy="5088394"/>
          </a:xfrm>
        </p:spPr>
        <p:txBody>
          <a:bodyPr vert="horz" lIns="91440" tIns="45720" rIns="91440" bIns="45720" rtlCol="0" anchor="t">
            <a:normAutofit fontScale="92500"/>
          </a:bodyPr>
          <a:lstStyle/>
          <a:p>
            <a:pPr marL="0" indent="0">
              <a:buNone/>
            </a:pPr>
            <a:r>
              <a:rPr lang="da-DK" dirty="0"/>
              <a:t>”Det er virkelig noget, vi har fokus på med den gruppe af praktikanter, der er kommet ind nu. Hvor der tidligere har været en tradition for, at de var fugleunger, som sad og ventede på at få en orm i næbbet, og vi sagde: ’Kan du ikke tage den opgave? Kan du ikke tage den opgave?’ Men det har vi lavet fuldstændig om på. Vi har simpelthen som krav, at de skal have noget på hjerte. Altså, de skal komme med dem (ideerne). Vi har forventninger til, at de kommer med historier”</a:t>
            </a:r>
            <a:r>
              <a:rPr lang="da-DK" sz="1700" dirty="0"/>
              <a:t>    </a:t>
            </a:r>
            <a:endParaRPr lang="en-US" sz="1700" dirty="0"/>
          </a:p>
          <a:p>
            <a:pPr marL="0" indent="0" algn="r">
              <a:buNone/>
            </a:pPr>
            <a:r>
              <a:rPr lang="da-DK" sz="1700" dirty="0"/>
              <a:t>                                                           </a:t>
            </a:r>
            <a:r>
              <a:rPr lang="da-DK" sz="2400" dirty="0"/>
              <a:t> </a:t>
            </a:r>
            <a:r>
              <a:rPr lang="da-DK" sz="2400" dirty="0" smtClean="0"/>
              <a:t>(Redaktør formiddagsavis)</a:t>
            </a:r>
            <a:endParaRPr lang="en-US" sz="2400" dirty="0"/>
          </a:p>
        </p:txBody>
      </p:sp>
    </p:spTree>
    <p:extLst>
      <p:ext uri="{BB962C8B-B14F-4D97-AF65-F5344CB8AC3E}">
        <p14:creationId xmlns:p14="http://schemas.microsoft.com/office/powerpoint/2010/main" val="1543186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Faserne</a:t>
            </a:r>
            <a:endParaRPr lang="da-DK" dirty="0"/>
          </a:p>
        </p:txBody>
      </p:sp>
      <p:pic>
        <p:nvPicPr>
          <p:cNvPr id="4" name="Billede 3" descr="idegenereri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970" y="1790700"/>
            <a:ext cx="9144000" cy="3270206"/>
          </a:xfrm>
          <a:prstGeom prst="rect">
            <a:avLst/>
          </a:prstGeom>
        </p:spPr>
      </p:pic>
      <p:sp>
        <p:nvSpPr>
          <p:cNvPr id="5" name="Tekstfelt 4"/>
          <p:cNvSpPr txBox="1"/>
          <p:nvPr/>
        </p:nvSpPr>
        <p:spPr>
          <a:xfrm>
            <a:off x="5400675" y="5759450"/>
            <a:ext cx="3406946" cy="646331"/>
          </a:xfrm>
          <a:prstGeom prst="rect">
            <a:avLst/>
          </a:prstGeom>
          <a:noFill/>
        </p:spPr>
        <p:txBody>
          <a:bodyPr wrap="square" rtlCol="0" anchor="t">
            <a:spAutoFit/>
          </a:bodyPr>
          <a:lstStyle/>
          <a:p>
            <a:r>
              <a:rPr lang="da-DK" dirty="0"/>
              <a:t>(Gravengaard og Rimestad 2015)</a:t>
            </a:r>
            <a:endParaRPr lang="en-US" dirty="0"/>
          </a:p>
          <a:p>
            <a:endParaRPr lang="da-DK" dirty="0"/>
          </a:p>
        </p:txBody>
      </p:sp>
    </p:spTree>
    <p:extLst>
      <p:ext uri="{BB962C8B-B14F-4D97-AF65-F5344CB8AC3E}">
        <p14:creationId xmlns:p14="http://schemas.microsoft.com/office/powerpoint/2010/main" val="17069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Faserne</a:t>
            </a:r>
            <a:endParaRPr lang="da-DK" dirty="0"/>
          </a:p>
        </p:txBody>
      </p:sp>
      <p:pic>
        <p:nvPicPr>
          <p:cNvPr id="4" name="Billede 3" descr="idegenereri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970" y="1790700"/>
            <a:ext cx="9144000" cy="3270206"/>
          </a:xfrm>
          <a:prstGeom prst="rect">
            <a:avLst/>
          </a:prstGeom>
        </p:spPr>
      </p:pic>
      <p:sp>
        <p:nvSpPr>
          <p:cNvPr id="7" name="Ellipse 6"/>
          <p:cNvSpPr/>
          <p:nvPr/>
        </p:nvSpPr>
        <p:spPr>
          <a:xfrm>
            <a:off x="160970" y="1941701"/>
            <a:ext cx="1911986" cy="1299334"/>
          </a:xfrm>
          <a:prstGeom prst="ellipse">
            <a:avLst/>
          </a:prstGeom>
          <a:solidFill>
            <a:srgbClr val="FF0000">
              <a:alpha val="0"/>
            </a:srgbClr>
          </a:solid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5" name="Tekstfelt 4"/>
          <p:cNvSpPr txBox="1"/>
          <p:nvPr/>
        </p:nvSpPr>
        <p:spPr>
          <a:xfrm>
            <a:off x="5400675" y="5759450"/>
            <a:ext cx="3406946" cy="646331"/>
          </a:xfrm>
          <a:prstGeom prst="rect">
            <a:avLst/>
          </a:prstGeom>
          <a:noFill/>
        </p:spPr>
        <p:txBody>
          <a:bodyPr wrap="square" rtlCol="0" anchor="t">
            <a:spAutoFit/>
          </a:bodyPr>
          <a:lstStyle/>
          <a:p>
            <a:r>
              <a:rPr lang="da-DK" dirty="0"/>
              <a:t>(Gravengaard og Rimestad 2015)</a:t>
            </a:r>
            <a:endParaRPr lang="en-US" dirty="0"/>
          </a:p>
          <a:p>
            <a:endParaRPr lang="da-DK" dirty="0"/>
          </a:p>
        </p:txBody>
      </p:sp>
    </p:spTree>
    <p:extLst>
      <p:ext uri="{BB962C8B-B14F-4D97-AF65-F5344CB8AC3E}">
        <p14:creationId xmlns:p14="http://schemas.microsoft.com/office/powerpoint/2010/main" val="4154175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Passive og aktive praktikanter</a:t>
            </a:r>
            <a:endParaRPr lang="da-DK" dirty="0"/>
          </a:p>
        </p:txBody>
      </p:sp>
      <p:pic>
        <p:nvPicPr>
          <p:cNvPr id="4" name="Billede 3" descr="passive og aktive praktikan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800" y="1663700"/>
            <a:ext cx="8775700" cy="3530600"/>
          </a:xfrm>
          <a:prstGeom prst="rect">
            <a:avLst/>
          </a:prstGeom>
        </p:spPr>
      </p:pic>
      <p:sp>
        <p:nvSpPr>
          <p:cNvPr id="5" name="Tekstfelt 4"/>
          <p:cNvSpPr txBox="1"/>
          <p:nvPr/>
        </p:nvSpPr>
        <p:spPr>
          <a:xfrm>
            <a:off x="5400675" y="5759450"/>
            <a:ext cx="3374824" cy="646331"/>
          </a:xfrm>
          <a:prstGeom prst="rect">
            <a:avLst/>
          </a:prstGeom>
          <a:noFill/>
        </p:spPr>
        <p:txBody>
          <a:bodyPr wrap="square" rtlCol="0" anchor="t">
            <a:spAutoFit/>
          </a:bodyPr>
          <a:lstStyle/>
          <a:p>
            <a:r>
              <a:rPr lang="da-DK" dirty="0"/>
              <a:t>(Gravengaard og Rimestad 2015)</a:t>
            </a:r>
            <a:endParaRPr lang="en-US" dirty="0"/>
          </a:p>
          <a:p>
            <a:endParaRPr lang="da-DK" dirty="0"/>
          </a:p>
        </p:txBody>
      </p:sp>
    </p:spTree>
    <p:extLst>
      <p:ext uri="{BB962C8B-B14F-4D97-AF65-F5344CB8AC3E}">
        <p14:creationId xmlns:p14="http://schemas.microsoft.com/office/powerpoint/2010/main" val="1219598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Svært at skabe egne ideer</a:t>
            </a:r>
            <a:endParaRPr lang="da-DK" dirty="0"/>
          </a:p>
        </p:txBody>
      </p:sp>
      <p:sp>
        <p:nvSpPr>
          <p:cNvPr id="3" name="Pladsholder til indhold 2"/>
          <p:cNvSpPr>
            <a:spLocks noGrp="1"/>
          </p:cNvSpPr>
          <p:nvPr>
            <p:ph idx="1"/>
          </p:nvPr>
        </p:nvSpPr>
        <p:spPr/>
        <p:txBody>
          <a:bodyPr>
            <a:normAutofit/>
          </a:bodyPr>
          <a:lstStyle/>
          <a:p>
            <a:r>
              <a:rPr lang="da-DK" dirty="0" smtClean="0"/>
              <a:t>Praktikanterne er usikre på, hvad en god ide er – og hvor de skal lede efter den.</a:t>
            </a:r>
          </a:p>
          <a:p>
            <a:r>
              <a:rPr lang="da-DK" dirty="0" smtClean="0"/>
              <a:t>Mangler måske også viden, tips, kildenetværk, tid eller andet.</a:t>
            </a:r>
            <a:endParaRPr lang="da-DK" dirty="0" smtClean="0">
              <a:solidFill>
                <a:srgbClr val="FF6600"/>
              </a:solidFill>
            </a:endParaRPr>
          </a:p>
          <a:p>
            <a:r>
              <a:rPr lang="da-DK" dirty="0" smtClean="0"/>
              <a:t>Føler at de ikke er gode nok, ikke lever op til forventningerne, at de ikke slår til.</a:t>
            </a:r>
            <a:endParaRPr lang="da-DK" dirty="0"/>
          </a:p>
        </p:txBody>
      </p:sp>
    </p:spTree>
    <p:extLst>
      <p:ext uri="{BB962C8B-B14F-4D97-AF65-F5344CB8AC3E}">
        <p14:creationId xmlns:p14="http://schemas.microsoft.com/office/powerpoint/2010/main" val="2390486917"/>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3113</TotalTime>
  <Words>1299</Words>
  <Application>Microsoft Macintosh PowerPoint</Application>
  <PresentationFormat>Skærmshow (4:3)</PresentationFormat>
  <Paragraphs>93</Paragraphs>
  <Slides>18</Slides>
  <Notes>18</Notes>
  <HiddenSlides>0</HiddenSlides>
  <MMClips>0</MMClips>
  <ScaleCrop>false</ScaleCrop>
  <HeadingPairs>
    <vt:vector size="4" baseType="variant">
      <vt:variant>
        <vt:lpstr>Tema</vt:lpstr>
      </vt:variant>
      <vt:variant>
        <vt:i4>1</vt:i4>
      </vt:variant>
      <vt:variant>
        <vt:lpstr>Diastitler</vt:lpstr>
      </vt:variant>
      <vt:variant>
        <vt:i4>18</vt:i4>
      </vt:variant>
    </vt:vector>
  </HeadingPairs>
  <TitlesOfParts>
    <vt:vector size="19" baseType="lpstr">
      <vt:lpstr>Kontortema</vt:lpstr>
      <vt:lpstr>Den gode ide</vt:lpstr>
      <vt:lpstr>Agenda</vt:lpstr>
      <vt:lpstr>PowerPoint-præsentation</vt:lpstr>
      <vt:lpstr>Den gode ide</vt:lpstr>
      <vt:lpstr>Redaktørens krav om ideer</vt:lpstr>
      <vt:lpstr>Faserne</vt:lpstr>
      <vt:lpstr>Faserne</vt:lpstr>
      <vt:lpstr>Passive og aktive praktikanter</vt:lpstr>
      <vt:lpstr>Svært at skabe egne ideer</vt:lpstr>
      <vt:lpstr>Spændende at skabe egne ideer</vt:lpstr>
      <vt:lpstr>At få en god ide</vt:lpstr>
      <vt:lpstr>At få tildelt en færdigudviklet ide</vt:lpstr>
      <vt:lpstr>At få tildelt ide, som skal udvikles</vt:lpstr>
      <vt:lpstr>At være med til at udvikle en ide</vt:lpstr>
      <vt:lpstr>At udvikle en ide selv</vt:lpstr>
      <vt:lpstr>Hvorfra stammer ideerne?</vt:lpstr>
      <vt:lpstr>Typer af ideer</vt:lpstr>
      <vt:lpstr>Facilitering af ideudvikling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 gode ide</dc:title>
  <dc:creator>Gitte Gravengaard</dc:creator>
  <cp:lastModifiedBy>Gitte Gravengaard</cp:lastModifiedBy>
  <cp:revision>22</cp:revision>
  <dcterms:created xsi:type="dcterms:W3CDTF">2015-08-05T09:06:47Z</dcterms:created>
  <dcterms:modified xsi:type="dcterms:W3CDTF">2015-08-25T17:41:53Z</dcterms:modified>
</cp:coreProperties>
</file>