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5" r:id="rId3"/>
    <p:sldId id="276" r:id="rId4"/>
    <p:sldId id="257" r:id="rId5"/>
    <p:sldId id="258" r:id="rId6"/>
    <p:sldId id="259" r:id="rId7"/>
    <p:sldId id="260" r:id="rId8"/>
    <p:sldId id="261" r:id="rId9"/>
    <p:sldId id="262" r:id="rId10"/>
    <p:sldId id="264" r:id="rId11"/>
    <p:sldId id="263" r:id="rId12"/>
    <p:sldId id="265" r:id="rId13"/>
    <p:sldId id="266" r:id="rId14"/>
    <p:sldId id="267" r:id="rId15"/>
    <p:sldId id="269" r:id="rId16"/>
    <p:sldId id="274" r:id="rId17"/>
    <p:sldId id="268" r:id="rId18"/>
    <p:sldId id="273" r:id="rId19"/>
    <p:sldId id="270" r:id="rId20"/>
    <p:sldId id="271" r:id="rId21"/>
    <p:sldId id="272" r:id="rId22"/>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6" y="-2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0CC338-4CE2-4536-AF45-E3BE3F56D5A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da-DK"/>
        </a:p>
      </dgm:t>
    </dgm:pt>
    <dgm:pt modelId="{E08B0045-334B-47E6-A467-3E5A71869AF1}">
      <dgm:prSet phldrT="[Tekst]"/>
      <dgm:spPr/>
      <dgm:t>
        <a:bodyPr/>
        <a:lstStyle/>
        <a:p>
          <a:r>
            <a:rPr lang="da-DK"/>
            <a:t>Formål</a:t>
          </a:r>
        </a:p>
      </dgm:t>
    </dgm:pt>
    <dgm:pt modelId="{22162616-A1D2-4095-8B1D-975FCBFC328A}" type="parTrans" cxnId="{ACB5CCC2-1835-4FA4-9AA9-318FE9B14E41}">
      <dgm:prSet/>
      <dgm:spPr/>
      <dgm:t>
        <a:bodyPr/>
        <a:lstStyle/>
        <a:p>
          <a:endParaRPr lang="da-DK"/>
        </a:p>
      </dgm:t>
    </dgm:pt>
    <dgm:pt modelId="{66769971-51FF-42DB-B933-941D28F69C11}" type="sibTrans" cxnId="{ACB5CCC2-1835-4FA4-9AA9-318FE9B14E41}">
      <dgm:prSet/>
      <dgm:spPr/>
      <dgm:t>
        <a:bodyPr/>
        <a:lstStyle/>
        <a:p>
          <a:endParaRPr lang="da-DK"/>
        </a:p>
      </dgm:t>
    </dgm:pt>
    <dgm:pt modelId="{B6333338-1460-49A4-B7AD-AC1658E7E224}">
      <dgm:prSet phldrT="[Tekst]" custT="1"/>
      <dgm:spPr/>
      <dgm:t>
        <a:bodyPr/>
        <a:lstStyle/>
        <a:p>
          <a:r>
            <a:rPr lang="da-DK" sz="1800" dirty="0"/>
            <a:t>At reducere afstanden mellem den nuværende præstation eller forståelse og det ønskede mål</a:t>
          </a:r>
        </a:p>
      </dgm:t>
    </dgm:pt>
    <dgm:pt modelId="{2AE4332D-5122-4482-B846-842F90BC0290}" type="parTrans" cxnId="{E7D15431-CDE3-49C9-9D0E-29903979569E}">
      <dgm:prSet/>
      <dgm:spPr/>
      <dgm:t>
        <a:bodyPr/>
        <a:lstStyle/>
        <a:p>
          <a:endParaRPr lang="da-DK"/>
        </a:p>
      </dgm:t>
    </dgm:pt>
    <dgm:pt modelId="{E12C7500-8EB2-47BE-B38A-B86A790B8CD4}" type="sibTrans" cxnId="{E7D15431-CDE3-49C9-9D0E-29903979569E}">
      <dgm:prSet/>
      <dgm:spPr/>
      <dgm:t>
        <a:bodyPr/>
        <a:lstStyle/>
        <a:p>
          <a:endParaRPr lang="da-DK"/>
        </a:p>
      </dgm:t>
    </dgm:pt>
    <dgm:pt modelId="{6D76D9BA-3562-4A02-B4A4-768FAFE24118}">
      <dgm:prSet phldrT="[Tekst]"/>
      <dgm:spPr/>
      <dgm:t>
        <a:bodyPr/>
        <a:lstStyle/>
        <a:p>
          <a:r>
            <a:rPr lang="da-DK"/>
            <a:t>Metode</a:t>
          </a:r>
        </a:p>
      </dgm:t>
    </dgm:pt>
    <dgm:pt modelId="{C6CCA6C8-A221-4F85-BEF6-9E33FF88325F}" type="parTrans" cxnId="{223BC7C3-72F7-4374-AD46-31D97031354D}">
      <dgm:prSet/>
      <dgm:spPr/>
      <dgm:t>
        <a:bodyPr/>
        <a:lstStyle/>
        <a:p>
          <a:endParaRPr lang="da-DK"/>
        </a:p>
      </dgm:t>
    </dgm:pt>
    <dgm:pt modelId="{3EC993F4-3E61-4745-A18B-B5ED81938CE9}" type="sibTrans" cxnId="{223BC7C3-72F7-4374-AD46-31D97031354D}">
      <dgm:prSet/>
      <dgm:spPr/>
      <dgm:t>
        <a:bodyPr/>
        <a:lstStyle/>
        <a:p>
          <a:endParaRPr lang="da-DK"/>
        </a:p>
      </dgm:t>
    </dgm:pt>
    <dgm:pt modelId="{ACCBE134-3C42-4403-97EF-3474A0391E73}">
      <dgm:prSet phldrT="[Tekst]" custT="1"/>
      <dgm:spPr/>
      <dgm:t>
        <a:bodyPr/>
        <a:lstStyle/>
        <a:p>
          <a:r>
            <a:rPr lang="da-DK" sz="1800" dirty="0"/>
            <a:t>Afstanden kan reduceres </a:t>
          </a:r>
          <a:r>
            <a:rPr lang="da-DK" sz="1800" dirty="0" smtClean="0"/>
            <a:t>af</a:t>
          </a:r>
          <a:endParaRPr lang="da-DK" sz="1800" dirty="0"/>
        </a:p>
      </dgm:t>
    </dgm:pt>
    <dgm:pt modelId="{41CA1997-A263-4A24-9D02-B180E797E97A}" type="parTrans" cxnId="{5F7CFAD6-F2DF-41D5-A156-8720C81E3599}">
      <dgm:prSet/>
      <dgm:spPr/>
      <dgm:t>
        <a:bodyPr/>
        <a:lstStyle/>
        <a:p>
          <a:endParaRPr lang="da-DK"/>
        </a:p>
      </dgm:t>
    </dgm:pt>
    <dgm:pt modelId="{E9E8AB52-480A-42DB-8541-4925946B8C7A}" type="sibTrans" cxnId="{5F7CFAD6-F2DF-41D5-A156-8720C81E3599}">
      <dgm:prSet/>
      <dgm:spPr/>
      <dgm:t>
        <a:bodyPr/>
        <a:lstStyle/>
        <a:p>
          <a:endParaRPr lang="da-DK"/>
        </a:p>
      </dgm:t>
    </dgm:pt>
    <dgm:pt modelId="{549CFB67-1892-4370-B38F-A35154957334}">
      <dgm:prSet phldrT="[Tekst]"/>
      <dgm:spPr/>
      <dgm:t>
        <a:bodyPr/>
        <a:lstStyle/>
        <a:p>
          <a:r>
            <a:rPr lang="da-DK" dirty="0"/>
            <a:t>Feedback</a:t>
          </a:r>
        </a:p>
      </dgm:t>
    </dgm:pt>
    <dgm:pt modelId="{D6DEEAB0-4808-4921-A429-DE21E2AFAFFB}" type="parTrans" cxnId="{2699B1ED-8115-4834-91D7-F01A1D03EF60}">
      <dgm:prSet/>
      <dgm:spPr/>
      <dgm:t>
        <a:bodyPr/>
        <a:lstStyle/>
        <a:p>
          <a:endParaRPr lang="da-DK"/>
        </a:p>
      </dgm:t>
    </dgm:pt>
    <dgm:pt modelId="{0CF67DDF-ACFA-4E0F-A8EC-FF039FDF1868}" type="sibTrans" cxnId="{2699B1ED-8115-4834-91D7-F01A1D03EF60}">
      <dgm:prSet/>
      <dgm:spPr/>
      <dgm:t>
        <a:bodyPr/>
        <a:lstStyle/>
        <a:p>
          <a:endParaRPr lang="da-DK"/>
        </a:p>
      </dgm:t>
    </dgm:pt>
    <dgm:pt modelId="{28B77559-08F4-4CA2-AE9E-B197EDE7C12A}">
      <dgm:prSet phldrT="[Tekst]" custT="1"/>
      <dgm:spPr/>
      <dgm:t>
        <a:bodyPr/>
        <a:lstStyle/>
        <a:p>
          <a:r>
            <a:rPr lang="da-DK" sz="1800" dirty="0"/>
            <a:t>Effektiv feedback besvarer tre spørgsmål</a:t>
          </a:r>
        </a:p>
      </dgm:t>
    </dgm:pt>
    <dgm:pt modelId="{DBFD6DC3-3E0A-4C88-986F-D07FB039CC8B}" type="parTrans" cxnId="{FC22E143-5F5A-4159-AAB6-805339DCC228}">
      <dgm:prSet/>
      <dgm:spPr/>
      <dgm:t>
        <a:bodyPr/>
        <a:lstStyle/>
        <a:p>
          <a:endParaRPr lang="da-DK"/>
        </a:p>
      </dgm:t>
    </dgm:pt>
    <dgm:pt modelId="{97FE8A89-14E2-4064-BD11-9963823F78CB}" type="sibTrans" cxnId="{FC22E143-5F5A-4159-AAB6-805339DCC228}">
      <dgm:prSet/>
      <dgm:spPr/>
      <dgm:t>
        <a:bodyPr/>
        <a:lstStyle/>
        <a:p>
          <a:endParaRPr lang="da-DK"/>
        </a:p>
      </dgm:t>
    </dgm:pt>
    <dgm:pt modelId="{A91748A4-F739-4F10-9622-E612AC0AF694}">
      <dgm:prSet phldrT="[Tekst]" custT="1"/>
      <dgm:spPr/>
      <dgm:t>
        <a:bodyPr/>
        <a:lstStyle/>
        <a:p>
          <a:r>
            <a:rPr lang="da-DK" sz="1800" dirty="0" smtClean="0"/>
            <a:t>Den </a:t>
          </a:r>
          <a:r>
            <a:rPr lang="da-DK" sz="1800" dirty="0"/>
            <a:t>studerende</a:t>
          </a:r>
        </a:p>
      </dgm:t>
    </dgm:pt>
    <dgm:pt modelId="{01D0AB76-6AE3-433F-9736-0759660C168C}" type="parTrans" cxnId="{CEA3967A-1964-4014-8F5E-0C588D09B743}">
      <dgm:prSet/>
      <dgm:spPr/>
      <dgm:t>
        <a:bodyPr/>
        <a:lstStyle/>
        <a:p>
          <a:endParaRPr lang="da-DK"/>
        </a:p>
      </dgm:t>
    </dgm:pt>
    <dgm:pt modelId="{1465A9D4-BB93-4416-8D2C-5F543B1DD9BE}" type="sibTrans" cxnId="{CEA3967A-1964-4014-8F5E-0C588D09B743}">
      <dgm:prSet/>
      <dgm:spPr/>
      <dgm:t>
        <a:bodyPr/>
        <a:lstStyle/>
        <a:p>
          <a:endParaRPr lang="da-DK"/>
        </a:p>
      </dgm:t>
    </dgm:pt>
    <dgm:pt modelId="{A0009FE8-5FA8-4BD4-ADDA-8C30789DD643}">
      <dgm:prSet phldrT="[Tekst]" custT="1"/>
      <dgm:spPr/>
      <dgm:t>
        <a:bodyPr/>
        <a:lstStyle/>
        <a:p>
          <a:r>
            <a:rPr lang="da-DK" sz="1800" dirty="0"/>
            <a:t>Underviseren</a:t>
          </a:r>
        </a:p>
      </dgm:t>
    </dgm:pt>
    <dgm:pt modelId="{C3A59187-7282-4648-85EB-08A90BF74E8C}" type="parTrans" cxnId="{604520A5-05DC-4A50-94A3-532C16F8DF44}">
      <dgm:prSet/>
      <dgm:spPr/>
      <dgm:t>
        <a:bodyPr/>
        <a:lstStyle/>
        <a:p>
          <a:endParaRPr lang="da-DK"/>
        </a:p>
      </dgm:t>
    </dgm:pt>
    <dgm:pt modelId="{3EB44077-8BAA-48D0-AFC5-5D46A99836D0}" type="sibTrans" cxnId="{604520A5-05DC-4A50-94A3-532C16F8DF44}">
      <dgm:prSet/>
      <dgm:spPr/>
      <dgm:t>
        <a:bodyPr/>
        <a:lstStyle/>
        <a:p>
          <a:endParaRPr lang="da-DK"/>
        </a:p>
      </dgm:t>
    </dgm:pt>
    <dgm:pt modelId="{563428F1-AA50-453A-8E76-97A5B1B92115}">
      <dgm:prSet/>
      <dgm:spPr/>
      <dgm:t>
        <a:bodyPr/>
        <a:lstStyle/>
        <a:p>
          <a:r>
            <a:rPr lang="da-DK" dirty="0"/>
            <a:t>På fire niveauer</a:t>
          </a:r>
        </a:p>
      </dgm:t>
    </dgm:pt>
    <dgm:pt modelId="{509377E3-CA35-4C12-B273-AC25AED7C214}" type="parTrans" cxnId="{DA77C0D3-61BE-4F6E-A8F9-DC6AD2C43720}">
      <dgm:prSet/>
      <dgm:spPr/>
      <dgm:t>
        <a:bodyPr/>
        <a:lstStyle/>
        <a:p>
          <a:endParaRPr lang="da-DK"/>
        </a:p>
      </dgm:t>
    </dgm:pt>
    <dgm:pt modelId="{00EF82D1-3178-499B-AF25-7AEB7A770598}" type="sibTrans" cxnId="{DA77C0D3-61BE-4F6E-A8F9-DC6AD2C43720}">
      <dgm:prSet/>
      <dgm:spPr/>
      <dgm:t>
        <a:bodyPr/>
        <a:lstStyle/>
        <a:p>
          <a:endParaRPr lang="da-DK"/>
        </a:p>
      </dgm:t>
    </dgm:pt>
    <dgm:pt modelId="{0FFC8223-9FCB-4D2E-9F2D-476767BA65FE}">
      <dgm:prSet custT="1"/>
      <dgm:spPr/>
      <dgm:t>
        <a:bodyPr/>
        <a:lstStyle/>
        <a:p>
          <a:r>
            <a:rPr lang="da-DK" sz="1800" dirty="0" smtClean="0"/>
            <a:t>Opgaveniveau</a:t>
          </a:r>
          <a:endParaRPr lang="da-DK" sz="1800" dirty="0"/>
        </a:p>
      </dgm:t>
    </dgm:pt>
    <dgm:pt modelId="{8834299B-7DB9-471C-8AFC-D2C5D0163BC1}" type="parTrans" cxnId="{2AA6C353-8EAE-414B-8FC0-2A931432DFB8}">
      <dgm:prSet/>
      <dgm:spPr/>
      <dgm:t>
        <a:bodyPr/>
        <a:lstStyle/>
        <a:p>
          <a:endParaRPr lang="da-DK"/>
        </a:p>
      </dgm:t>
    </dgm:pt>
    <dgm:pt modelId="{ADEDA98C-5DB5-40DB-BFD2-83F6EA2C5B24}" type="sibTrans" cxnId="{2AA6C353-8EAE-414B-8FC0-2A931432DFB8}">
      <dgm:prSet/>
      <dgm:spPr/>
      <dgm:t>
        <a:bodyPr/>
        <a:lstStyle/>
        <a:p>
          <a:endParaRPr lang="da-DK"/>
        </a:p>
      </dgm:t>
    </dgm:pt>
    <dgm:pt modelId="{2D3BC61B-7B71-4219-A71E-A09F084C5358}">
      <dgm:prSet custT="1"/>
      <dgm:spPr/>
      <dgm:t>
        <a:bodyPr/>
        <a:lstStyle/>
        <a:p>
          <a:r>
            <a:rPr lang="da-DK" sz="1800" dirty="0" smtClean="0"/>
            <a:t>Procesniveau</a:t>
          </a:r>
          <a:endParaRPr lang="da-DK" sz="1800" dirty="0"/>
        </a:p>
      </dgm:t>
    </dgm:pt>
    <dgm:pt modelId="{11F27360-522F-4387-B859-E11097134D37}" type="parTrans" cxnId="{1A735CE3-5F4E-431E-941B-BA221B2CDF3A}">
      <dgm:prSet/>
      <dgm:spPr/>
      <dgm:t>
        <a:bodyPr/>
        <a:lstStyle/>
        <a:p>
          <a:endParaRPr lang="da-DK"/>
        </a:p>
      </dgm:t>
    </dgm:pt>
    <dgm:pt modelId="{F52602B3-7703-4EDB-8E58-C2E8E36E4059}" type="sibTrans" cxnId="{1A735CE3-5F4E-431E-941B-BA221B2CDF3A}">
      <dgm:prSet/>
      <dgm:spPr/>
      <dgm:t>
        <a:bodyPr/>
        <a:lstStyle/>
        <a:p>
          <a:endParaRPr lang="da-DK"/>
        </a:p>
      </dgm:t>
    </dgm:pt>
    <dgm:pt modelId="{C99D5ABA-B8F3-48E3-ABE8-5264A56242B3}">
      <dgm:prSet custT="1"/>
      <dgm:spPr/>
      <dgm:t>
        <a:bodyPr/>
        <a:lstStyle/>
        <a:p>
          <a:r>
            <a:rPr lang="da-DK" sz="1800" dirty="0" smtClean="0"/>
            <a:t>Selvreguleringsniveau</a:t>
          </a:r>
          <a:endParaRPr lang="da-DK" sz="1800" dirty="0"/>
        </a:p>
      </dgm:t>
    </dgm:pt>
    <dgm:pt modelId="{9A311056-B9F9-4464-AF9B-1355655519BC}" type="parTrans" cxnId="{F8FE1BCF-DD44-4FFE-97A9-5A92F05267C9}">
      <dgm:prSet/>
      <dgm:spPr/>
      <dgm:t>
        <a:bodyPr/>
        <a:lstStyle/>
        <a:p>
          <a:endParaRPr lang="da-DK"/>
        </a:p>
      </dgm:t>
    </dgm:pt>
    <dgm:pt modelId="{E0DBA774-F8C1-4C7C-A3FE-E08D9163FBFA}" type="sibTrans" cxnId="{F8FE1BCF-DD44-4FFE-97A9-5A92F05267C9}">
      <dgm:prSet/>
      <dgm:spPr/>
      <dgm:t>
        <a:bodyPr/>
        <a:lstStyle/>
        <a:p>
          <a:endParaRPr lang="da-DK"/>
        </a:p>
      </dgm:t>
    </dgm:pt>
    <dgm:pt modelId="{029E84C3-6C99-4079-919D-467BDD01DD07}">
      <dgm:prSet custT="1"/>
      <dgm:spPr/>
      <dgm:t>
        <a:bodyPr/>
        <a:lstStyle/>
        <a:p>
          <a:r>
            <a:rPr lang="da-DK" sz="1800" dirty="0" smtClean="0"/>
            <a:t>Personligt niveau</a:t>
          </a:r>
          <a:endParaRPr lang="da-DK" sz="1800" dirty="0"/>
        </a:p>
      </dgm:t>
    </dgm:pt>
    <dgm:pt modelId="{E6321012-EC95-4FEB-871A-3895F1D4A3B0}" type="parTrans" cxnId="{F49A4B9C-088D-446E-B375-046DD8A36B99}">
      <dgm:prSet/>
      <dgm:spPr/>
      <dgm:t>
        <a:bodyPr/>
        <a:lstStyle/>
        <a:p>
          <a:endParaRPr lang="da-DK"/>
        </a:p>
      </dgm:t>
    </dgm:pt>
    <dgm:pt modelId="{8D42E77E-E09D-4748-8A03-CF60B0254362}" type="sibTrans" cxnId="{F49A4B9C-088D-446E-B375-046DD8A36B99}">
      <dgm:prSet/>
      <dgm:spPr/>
      <dgm:t>
        <a:bodyPr/>
        <a:lstStyle/>
        <a:p>
          <a:endParaRPr lang="da-DK"/>
        </a:p>
      </dgm:t>
    </dgm:pt>
    <dgm:pt modelId="{D7DBE449-F2E7-4615-BC4E-0413DA266371}" type="pres">
      <dgm:prSet presAssocID="{8C0CC338-4CE2-4536-AF45-E3BE3F56D5A2}" presName="linearFlow" presStyleCnt="0">
        <dgm:presLayoutVars>
          <dgm:dir/>
          <dgm:animLvl val="lvl"/>
          <dgm:resizeHandles val="exact"/>
        </dgm:presLayoutVars>
      </dgm:prSet>
      <dgm:spPr/>
      <dgm:t>
        <a:bodyPr/>
        <a:lstStyle/>
        <a:p>
          <a:endParaRPr lang="da-DK"/>
        </a:p>
      </dgm:t>
    </dgm:pt>
    <dgm:pt modelId="{F6AC532E-1AF0-4E1E-9D68-FA05C53B5323}" type="pres">
      <dgm:prSet presAssocID="{E08B0045-334B-47E6-A467-3E5A71869AF1}" presName="composite" presStyleCnt="0"/>
      <dgm:spPr/>
    </dgm:pt>
    <dgm:pt modelId="{20BB9983-EA96-4301-8D27-AFAA7F4A2083}" type="pres">
      <dgm:prSet presAssocID="{E08B0045-334B-47E6-A467-3E5A71869AF1}" presName="parentText" presStyleLbl="alignNode1" presStyleIdx="0" presStyleCnt="4">
        <dgm:presLayoutVars>
          <dgm:chMax val="1"/>
          <dgm:bulletEnabled val="1"/>
        </dgm:presLayoutVars>
      </dgm:prSet>
      <dgm:spPr/>
      <dgm:t>
        <a:bodyPr/>
        <a:lstStyle/>
        <a:p>
          <a:endParaRPr lang="da-DK"/>
        </a:p>
      </dgm:t>
    </dgm:pt>
    <dgm:pt modelId="{72C45403-01EA-4591-A29B-2CA12420AFC1}" type="pres">
      <dgm:prSet presAssocID="{E08B0045-334B-47E6-A467-3E5A71869AF1}" presName="descendantText" presStyleLbl="alignAcc1" presStyleIdx="0" presStyleCnt="4" custScaleY="100000" custLinFactNeighborX="-830" custLinFactNeighborY="6119">
        <dgm:presLayoutVars>
          <dgm:bulletEnabled val="1"/>
        </dgm:presLayoutVars>
      </dgm:prSet>
      <dgm:spPr/>
      <dgm:t>
        <a:bodyPr/>
        <a:lstStyle/>
        <a:p>
          <a:endParaRPr lang="da-DK"/>
        </a:p>
      </dgm:t>
    </dgm:pt>
    <dgm:pt modelId="{8AE41001-4004-4719-8E22-6882560B3596}" type="pres">
      <dgm:prSet presAssocID="{66769971-51FF-42DB-B933-941D28F69C11}" presName="sp" presStyleCnt="0"/>
      <dgm:spPr/>
    </dgm:pt>
    <dgm:pt modelId="{FE24924D-3A7C-4216-875A-0F0B0E15B015}" type="pres">
      <dgm:prSet presAssocID="{6D76D9BA-3562-4A02-B4A4-768FAFE24118}" presName="composite" presStyleCnt="0"/>
      <dgm:spPr/>
    </dgm:pt>
    <dgm:pt modelId="{2AFC394F-5394-4709-8FE2-26D95C5322EF}" type="pres">
      <dgm:prSet presAssocID="{6D76D9BA-3562-4A02-B4A4-768FAFE24118}" presName="parentText" presStyleLbl="alignNode1" presStyleIdx="1" presStyleCnt="4">
        <dgm:presLayoutVars>
          <dgm:chMax val="1"/>
          <dgm:bulletEnabled val="1"/>
        </dgm:presLayoutVars>
      </dgm:prSet>
      <dgm:spPr/>
      <dgm:t>
        <a:bodyPr/>
        <a:lstStyle/>
        <a:p>
          <a:endParaRPr lang="da-DK"/>
        </a:p>
      </dgm:t>
    </dgm:pt>
    <dgm:pt modelId="{EA9210B9-EEE1-4413-A200-7075A1046872}" type="pres">
      <dgm:prSet presAssocID="{6D76D9BA-3562-4A02-B4A4-768FAFE24118}" presName="descendantText" presStyleLbl="alignAcc1" presStyleIdx="1" presStyleCnt="4">
        <dgm:presLayoutVars>
          <dgm:bulletEnabled val="1"/>
        </dgm:presLayoutVars>
      </dgm:prSet>
      <dgm:spPr/>
      <dgm:t>
        <a:bodyPr/>
        <a:lstStyle/>
        <a:p>
          <a:endParaRPr lang="da-DK"/>
        </a:p>
      </dgm:t>
    </dgm:pt>
    <dgm:pt modelId="{09C485F6-9D67-4129-AE0D-095175512C89}" type="pres">
      <dgm:prSet presAssocID="{3EC993F4-3E61-4745-A18B-B5ED81938CE9}" presName="sp" presStyleCnt="0"/>
      <dgm:spPr/>
    </dgm:pt>
    <dgm:pt modelId="{F1B06AAE-F789-4D09-90EA-ECF213A52D16}" type="pres">
      <dgm:prSet presAssocID="{549CFB67-1892-4370-B38F-A35154957334}" presName="composite" presStyleCnt="0"/>
      <dgm:spPr/>
    </dgm:pt>
    <dgm:pt modelId="{3732721B-BB33-42C2-92A0-241A76CA51A4}" type="pres">
      <dgm:prSet presAssocID="{549CFB67-1892-4370-B38F-A35154957334}" presName="parentText" presStyleLbl="alignNode1" presStyleIdx="2" presStyleCnt="4">
        <dgm:presLayoutVars>
          <dgm:chMax val="1"/>
          <dgm:bulletEnabled val="1"/>
        </dgm:presLayoutVars>
      </dgm:prSet>
      <dgm:spPr/>
      <dgm:t>
        <a:bodyPr/>
        <a:lstStyle/>
        <a:p>
          <a:endParaRPr lang="da-DK"/>
        </a:p>
      </dgm:t>
    </dgm:pt>
    <dgm:pt modelId="{C0F64BEE-AFF1-4903-94FC-5E506C6C3144}" type="pres">
      <dgm:prSet presAssocID="{549CFB67-1892-4370-B38F-A35154957334}" presName="descendantText" presStyleLbl="alignAcc1" presStyleIdx="2" presStyleCnt="4">
        <dgm:presLayoutVars>
          <dgm:bulletEnabled val="1"/>
        </dgm:presLayoutVars>
      </dgm:prSet>
      <dgm:spPr/>
      <dgm:t>
        <a:bodyPr/>
        <a:lstStyle/>
        <a:p>
          <a:endParaRPr lang="da-DK"/>
        </a:p>
      </dgm:t>
    </dgm:pt>
    <dgm:pt modelId="{C8E985C3-96D2-4A60-AABD-EDC1BF6B715F}" type="pres">
      <dgm:prSet presAssocID="{0CF67DDF-ACFA-4E0F-A8EC-FF039FDF1868}" presName="sp" presStyleCnt="0"/>
      <dgm:spPr/>
    </dgm:pt>
    <dgm:pt modelId="{CFE1C7E6-12C0-4828-930E-4A3816102B5B}" type="pres">
      <dgm:prSet presAssocID="{563428F1-AA50-453A-8E76-97A5B1B92115}" presName="composite" presStyleCnt="0"/>
      <dgm:spPr/>
    </dgm:pt>
    <dgm:pt modelId="{51193952-B4F7-4D07-AC42-F117EA2AAB42}" type="pres">
      <dgm:prSet presAssocID="{563428F1-AA50-453A-8E76-97A5B1B92115}" presName="parentText" presStyleLbl="alignNode1" presStyleIdx="3" presStyleCnt="4">
        <dgm:presLayoutVars>
          <dgm:chMax val="1"/>
          <dgm:bulletEnabled val="1"/>
        </dgm:presLayoutVars>
      </dgm:prSet>
      <dgm:spPr/>
      <dgm:t>
        <a:bodyPr/>
        <a:lstStyle/>
        <a:p>
          <a:endParaRPr lang="da-DK"/>
        </a:p>
      </dgm:t>
    </dgm:pt>
    <dgm:pt modelId="{D3488108-66C1-4CB1-88F9-B11F80146931}" type="pres">
      <dgm:prSet presAssocID="{563428F1-AA50-453A-8E76-97A5B1B92115}" presName="descendantText" presStyleLbl="alignAcc1" presStyleIdx="3" presStyleCnt="4">
        <dgm:presLayoutVars>
          <dgm:bulletEnabled val="1"/>
        </dgm:presLayoutVars>
      </dgm:prSet>
      <dgm:spPr/>
      <dgm:t>
        <a:bodyPr/>
        <a:lstStyle/>
        <a:p>
          <a:endParaRPr lang="da-DK"/>
        </a:p>
      </dgm:t>
    </dgm:pt>
  </dgm:ptLst>
  <dgm:cxnLst>
    <dgm:cxn modelId="{F8FE1BCF-DD44-4FFE-97A9-5A92F05267C9}" srcId="{563428F1-AA50-453A-8E76-97A5B1B92115}" destId="{C99D5ABA-B8F3-48E3-ABE8-5264A56242B3}" srcOrd="2" destOrd="0" parTransId="{9A311056-B9F9-4464-AF9B-1355655519BC}" sibTransId="{E0DBA774-F8C1-4C7C-A3FE-E08D9163FBFA}"/>
    <dgm:cxn modelId="{F49A4B9C-088D-446E-B375-046DD8A36B99}" srcId="{563428F1-AA50-453A-8E76-97A5B1B92115}" destId="{029E84C3-6C99-4079-919D-467BDD01DD07}" srcOrd="3" destOrd="0" parTransId="{E6321012-EC95-4FEB-871A-3895F1D4A3B0}" sibTransId="{8D42E77E-E09D-4748-8A03-CF60B0254362}"/>
    <dgm:cxn modelId="{96615F93-35C9-479B-80A2-BC5177B9C273}" type="presOf" srcId="{ACCBE134-3C42-4403-97EF-3474A0391E73}" destId="{EA9210B9-EEE1-4413-A200-7075A1046872}" srcOrd="0" destOrd="0" presId="urn:microsoft.com/office/officeart/2005/8/layout/chevron2"/>
    <dgm:cxn modelId="{18F4A71D-C0EA-4403-98CF-A0315A355D55}" type="presOf" srcId="{8C0CC338-4CE2-4536-AF45-E3BE3F56D5A2}" destId="{D7DBE449-F2E7-4615-BC4E-0413DA266371}" srcOrd="0" destOrd="0" presId="urn:microsoft.com/office/officeart/2005/8/layout/chevron2"/>
    <dgm:cxn modelId="{5F7CFAD6-F2DF-41D5-A156-8720C81E3599}" srcId="{6D76D9BA-3562-4A02-B4A4-768FAFE24118}" destId="{ACCBE134-3C42-4403-97EF-3474A0391E73}" srcOrd="0" destOrd="0" parTransId="{41CA1997-A263-4A24-9D02-B180E797E97A}" sibTransId="{E9E8AB52-480A-42DB-8541-4925946B8C7A}"/>
    <dgm:cxn modelId="{8D59FD00-4BF1-4D23-8688-B7B71AF3456D}" type="presOf" srcId="{C99D5ABA-B8F3-48E3-ABE8-5264A56242B3}" destId="{D3488108-66C1-4CB1-88F9-B11F80146931}" srcOrd="0" destOrd="2" presId="urn:microsoft.com/office/officeart/2005/8/layout/chevron2"/>
    <dgm:cxn modelId="{975F23E0-7DBA-4C8F-A009-6AD12E45B969}" type="presOf" srcId="{029E84C3-6C99-4079-919D-467BDD01DD07}" destId="{D3488108-66C1-4CB1-88F9-B11F80146931}" srcOrd="0" destOrd="3" presId="urn:microsoft.com/office/officeart/2005/8/layout/chevron2"/>
    <dgm:cxn modelId="{FC22E143-5F5A-4159-AAB6-805339DCC228}" srcId="{549CFB67-1892-4370-B38F-A35154957334}" destId="{28B77559-08F4-4CA2-AE9E-B197EDE7C12A}" srcOrd="0" destOrd="0" parTransId="{DBFD6DC3-3E0A-4C88-986F-D07FB039CC8B}" sibTransId="{97FE8A89-14E2-4064-BD11-9963823F78CB}"/>
    <dgm:cxn modelId="{58105386-965B-4023-AE8F-CA8BC04E0B8D}" type="presOf" srcId="{0FFC8223-9FCB-4D2E-9F2D-476767BA65FE}" destId="{D3488108-66C1-4CB1-88F9-B11F80146931}" srcOrd="0" destOrd="0" presId="urn:microsoft.com/office/officeart/2005/8/layout/chevron2"/>
    <dgm:cxn modelId="{8EC6B6D3-E293-4978-B4ED-8C6FF20F37F1}" type="presOf" srcId="{28B77559-08F4-4CA2-AE9E-B197EDE7C12A}" destId="{C0F64BEE-AFF1-4903-94FC-5E506C6C3144}" srcOrd="0" destOrd="0" presId="urn:microsoft.com/office/officeart/2005/8/layout/chevron2"/>
    <dgm:cxn modelId="{2699B1ED-8115-4834-91D7-F01A1D03EF60}" srcId="{8C0CC338-4CE2-4536-AF45-E3BE3F56D5A2}" destId="{549CFB67-1892-4370-B38F-A35154957334}" srcOrd="2" destOrd="0" parTransId="{D6DEEAB0-4808-4921-A429-DE21E2AFAFFB}" sibTransId="{0CF67DDF-ACFA-4E0F-A8EC-FF039FDF1868}"/>
    <dgm:cxn modelId="{223BC7C3-72F7-4374-AD46-31D97031354D}" srcId="{8C0CC338-4CE2-4536-AF45-E3BE3F56D5A2}" destId="{6D76D9BA-3562-4A02-B4A4-768FAFE24118}" srcOrd="1" destOrd="0" parTransId="{C6CCA6C8-A221-4F85-BEF6-9E33FF88325F}" sibTransId="{3EC993F4-3E61-4745-A18B-B5ED81938CE9}"/>
    <dgm:cxn modelId="{DA77C0D3-61BE-4F6E-A8F9-DC6AD2C43720}" srcId="{8C0CC338-4CE2-4536-AF45-E3BE3F56D5A2}" destId="{563428F1-AA50-453A-8E76-97A5B1B92115}" srcOrd="3" destOrd="0" parTransId="{509377E3-CA35-4C12-B273-AC25AED7C214}" sibTransId="{00EF82D1-3178-499B-AF25-7AEB7A770598}"/>
    <dgm:cxn modelId="{2AA6C353-8EAE-414B-8FC0-2A931432DFB8}" srcId="{563428F1-AA50-453A-8E76-97A5B1B92115}" destId="{0FFC8223-9FCB-4D2E-9F2D-476767BA65FE}" srcOrd="0" destOrd="0" parTransId="{8834299B-7DB9-471C-8AFC-D2C5D0163BC1}" sibTransId="{ADEDA98C-5DB5-40DB-BFD2-83F6EA2C5B24}"/>
    <dgm:cxn modelId="{07585820-2A11-418B-8978-65D5A94F0974}" type="presOf" srcId="{563428F1-AA50-453A-8E76-97A5B1B92115}" destId="{51193952-B4F7-4D07-AC42-F117EA2AAB42}" srcOrd="0" destOrd="0" presId="urn:microsoft.com/office/officeart/2005/8/layout/chevron2"/>
    <dgm:cxn modelId="{A60FE0C1-12C5-4EED-9084-823CE5CE8E7C}" type="presOf" srcId="{B6333338-1460-49A4-B7AD-AC1658E7E224}" destId="{72C45403-01EA-4591-A29B-2CA12420AFC1}" srcOrd="0" destOrd="0" presId="urn:microsoft.com/office/officeart/2005/8/layout/chevron2"/>
    <dgm:cxn modelId="{A88295F5-9954-4669-B764-93193B999D04}" type="presOf" srcId="{A0009FE8-5FA8-4BD4-ADDA-8C30789DD643}" destId="{EA9210B9-EEE1-4413-A200-7075A1046872}" srcOrd="0" destOrd="2" presId="urn:microsoft.com/office/officeart/2005/8/layout/chevron2"/>
    <dgm:cxn modelId="{E7D15431-CDE3-49C9-9D0E-29903979569E}" srcId="{E08B0045-334B-47E6-A467-3E5A71869AF1}" destId="{B6333338-1460-49A4-B7AD-AC1658E7E224}" srcOrd="0" destOrd="0" parTransId="{2AE4332D-5122-4482-B846-842F90BC0290}" sibTransId="{E12C7500-8EB2-47BE-B38A-B86A790B8CD4}"/>
    <dgm:cxn modelId="{CEA3967A-1964-4014-8F5E-0C588D09B743}" srcId="{6D76D9BA-3562-4A02-B4A4-768FAFE24118}" destId="{A91748A4-F739-4F10-9622-E612AC0AF694}" srcOrd="1" destOrd="0" parTransId="{01D0AB76-6AE3-433F-9736-0759660C168C}" sibTransId="{1465A9D4-BB93-4416-8D2C-5F543B1DD9BE}"/>
    <dgm:cxn modelId="{DBEAEC77-3809-4811-92C1-58F3E78DB4DD}" type="presOf" srcId="{549CFB67-1892-4370-B38F-A35154957334}" destId="{3732721B-BB33-42C2-92A0-241A76CA51A4}" srcOrd="0" destOrd="0" presId="urn:microsoft.com/office/officeart/2005/8/layout/chevron2"/>
    <dgm:cxn modelId="{4D23DC87-D3E0-4720-A5A2-3F405BD79A65}" type="presOf" srcId="{E08B0045-334B-47E6-A467-3E5A71869AF1}" destId="{20BB9983-EA96-4301-8D27-AFAA7F4A2083}" srcOrd="0" destOrd="0" presId="urn:microsoft.com/office/officeart/2005/8/layout/chevron2"/>
    <dgm:cxn modelId="{ACB5CCC2-1835-4FA4-9AA9-318FE9B14E41}" srcId="{8C0CC338-4CE2-4536-AF45-E3BE3F56D5A2}" destId="{E08B0045-334B-47E6-A467-3E5A71869AF1}" srcOrd="0" destOrd="0" parTransId="{22162616-A1D2-4095-8B1D-975FCBFC328A}" sibTransId="{66769971-51FF-42DB-B933-941D28F69C11}"/>
    <dgm:cxn modelId="{1A735CE3-5F4E-431E-941B-BA221B2CDF3A}" srcId="{563428F1-AA50-453A-8E76-97A5B1B92115}" destId="{2D3BC61B-7B71-4219-A71E-A09F084C5358}" srcOrd="1" destOrd="0" parTransId="{11F27360-522F-4387-B859-E11097134D37}" sibTransId="{F52602B3-7703-4EDB-8E58-C2E8E36E4059}"/>
    <dgm:cxn modelId="{E0CF1C19-3907-41E1-B869-71A51034E90C}" type="presOf" srcId="{2D3BC61B-7B71-4219-A71E-A09F084C5358}" destId="{D3488108-66C1-4CB1-88F9-B11F80146931}" srcOrd="0" destOrd="1" presId="urn:microsoft.com/office/officeart/2005/8/layout/chevron2"/>
    <dgm:cxn modelId="{BB8CCA83-6137-4BE1-8026-7A2CA5F1735E}" type="presOf" srcId="{A91748A4-F739-4F10-9622-E612AC0AF694}" destId="{EA9210B9-EEE1-4413-A200-7075A1046872}" srcOrd="0" destOrd="1" presId="urn:microsoft.com/office/officeart/2005/8/layout/chevron2"/>
    <dgm:cxn modelId="{604520A5-05DC-4A50-94A3-532C16F8DF44}" srcId="{6D76D9BA-3562-4A02-B4A4-768FAFE24118}" destId="{A0009FE8-5FA8-4BD4-ADDA-8C30789DD643}" srcOrd="2" destOrd="0" parTransId="{C3A59187-7282-4648-85EB-08A90BF74E8C}" sibTransId="{3EB44077-8BAA-48D0-AFC5-5D46A99836D0}"/>
    <dgm:cxn modelId="{0E0190B3-76D3-4167-886A-11F21212EADF}" type="presOf" srcId="{6D76D9BA-3562-4A02-B4A4-768FAFE24118}" destId="{2AFC394F-5394-4709-8FE2-26D95C5322EF}" srcOrd="0" destOrd="0" presId="urn:microsoft.com/office/officeart/2005/8/layout/chevron2"/>
    <dgm:cxn modelId="{9EC79ABF-5423-4EED-AB7E-680EA0E1CB46}" type="presParOf" srcId="{D7DBE449-F2E7-4615-BC4E-0413DA266371}" destId="{F6AC532E-1AF0-4E1E-9D68-FA05C53B5323}" srcOrd="0" destOrd="0" presId="urn:microsoft.com/office/officeart/2005/8/layout/chevron2"/>
    <dgm:cxn modelId="{E7069AEC-6E3E-49FB-9AE5-091983D3CB93}" type="presParOf" srcId="{F6AC532E-1AF0-4E1E-9D68-FA05C53B5323}" destId="{20BB9983-EA96-4301-8D27-AFAA7F4A2083}" srcOrd="0" destOrd="0" presId="urn:microsoft.com/office/officeart/2005/8/layout/chevron2"/>
    <dgm:cxn modelId="{B7A8250E-EDA9-4749-9C3E-86AF76299EBA}" type="presParOf" srcId="{F6AC532E-1AF0-4E1E-9D68-FA05C53B5323}" destId="{72C45403-01EA-4591-A29B-2CA12420AFC1}" srcOrd="1" destOrd="0" presId="urn:microsoft.com/office/officeart/2005/8/layout/chevron2"/>
    <dgm:cxn modelId="{B0268E27-453C-4F35-80FC-02BB1FDEF8CD}" type="presParOf" srcId="{D7DBE449-F2E7-4615-BC4E-0413DA266371}" destId="{8AE41001-4004-4719-8E22-6882560B3596}" srcOrd="1" destOrd="0" presId="urn:microsoft.com/office/officeart/2005/8/layout/chevron2"/>
    <dgm:cxn modelId="{0EE267F0-2C93-460F-B1CC-F9602FE4F267}" type="presParOf" srcId="{D7DBE449-F2E7-4615-BC4E-0413DA266371}" destId="{FE24924D-3A7C-4216-875A-0F0B0E15B015}" srcOrd="2" destOrd="0" presId="urn:microsoft.com/office/officeart/2005/8/layout/chevron2"/>
    <dgm:cxn modelId="{2EF6D0D0-3E9B-4875-815B-D6A90F05444D}" type="presParOf" srcId="{FE24924D-3A7C-4216-875A-0F0B0E15B015}" destId="{2AFC394F-5394-4709-8FE2-26D95C5322EF}" srcOrd="0" destOrd="0" presId="urn:microsoft.com/office/officeart/2005/8/layout/chevron2"/>
    <dgm:cxn modelId="{831E8B11-2D51-401C-A518-05643D84BBC7}" type="presParOf" srcId="{FE24924D-3A7C-4216-875A-0F0B0E15B015}" destId="{EA9210B9-EEE1-4413-A200-7075A1046872}" srcOrd="1" destOrd="0" presId="urn:microsoft.com/office/officeart/2005/8/layout/chevron2"/>
    <dgm:cxn modelId="{77769689-6C0C-43D8-B49E-BA5373FDF9B2}" type="presParOf" srcId="{D7DBE449-F2E7-4615-BC4E-0413DA266371}" destId="{09C485F6-9D67-4129-AE0D-095175512C89}" srcOrd="3" destOrd="0" presId="urn:microsoft.com/office/officeart/2005/8/layout/chevron2"/>
    <dgm:cxn modelId="{F24B898E-67D2-419D-AFF9-CFF2A5D36DFB}" type="presParOf" srcId="{D7DBE449-F2E7-4615-BC4E-0413DA266371}" destId="{F1B06AAE-F789-4D09-90EA-ECF213A52D16}" srcOrd="4" destOrd="0" presId="urn:microsoft.com/office/officeart/2005/8/layout/chevron2"/>
    <dgm:cxn modelId="{8CF32F8D-F2A8-4693-8D61-9780459FC891}" type="presParOf" srcId="{F1B06AAE-F789-4D09-90EA-ECF213A52D16}" destId="{3732721B-BB33-42C2-92A0-241A76CA51A4}" srcOrd="0" destOrd="0" presId="urn:microsoft.com/office/officeart/2005/8/layout/chevron2"/>
    <dgm:cxn modelId="{517FB4EA-70B1-4519-9435-9497C3F57E0B}" type="presParOf" srcId="{F1B06AAE-F789-4D09-90EA-ECF213A52D16}" destId="{C0F64BEE-AFF1-4903-94FC-5E506C6C3144}" srcOrd="1" destOrd="0" presId="urn:microsoft.com/office/officeart/2005/8/layout/chevron2"/>
    <dgm:cxn modelId="{28B768FF-F90B-4561-95A0-DF3A99132719}" type="presParOf" srcId="{D7DBE449-F2E7-4615-BC4E-0413DA266371}" destId="{C8E985C3-96D2-4A60-AABD-EDC1BF6B715F}" srcOrd="5" destOrd="0" presId="urn:microsoft.com/office/officeart/2005/8/layout/chevron2"/>
    <dgm:cxn modelId="{9521F65F-A506-491F-A49C-B21526B66E86}" type="presParOf" srcId="{D7DBE449-F2E7-4615-BC4E-0413DA266371}" destId="{CFE1C7E6-12C0-4828-930E-4A3816102B5B}" srcOrd="6" destOrd="0" presId="urn:microsoft.com/office/officeart/2005/8/layout/chevron2"/>
    <dgm:cxn modelId="{0E8E73DA-A1D1-43EE-8EE2-A490023E4217}" type="presParOf" srcId="{CFE1C7E6-12C0-4828-930E-4A3816102B5B}" destId="{51193952-B4F7-4D07-AC42-F117EA2AAB42}" srcOrd="0" destOrd="0" presId="urn:microsoft.com/office/officeart/2005/8/layout/chevron2"/>
    <dgm:cxn modelId="{7CAC4651-C6B7-45DE-B496-BCAE9932CA6A}" type="presParOf" srcId="{CFE1C7E6-12C0-4828-930E-4A3816102B5B}" destId="{D3488108-66C1-4CB1-88F9-B11F8014693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FDC98-6D73-4667-8D9E-DE429620C91F}"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da-DK"/>
        </a:p>
      </dgm:t>
    </dgm:pt>
    <dgm:pt modelId="{6135D938-9FCD-4481-84F5-4D86365C38DC}">
      <dgm:prSet phldrT="[Tekst]"/>
      <dgm:spPr/>
      <dgm:t>
        <a:bodyPr/>
        <a:lstStyle/>
        <a:p>
          <a:r>
            <a:rPr lang="da-DK"/>
            <a:t>Praktikanten får ofte evaluering af sine historier fx i form af efterkritik på redaktionen</a:t>
          </a:r>
        </a:p>
      </dgm:t>
    </dgm:pt>
    <dgm:pt modelId="{D5C61F62-B3EF-497D-8969-AC1DC2727763}" type="parTrans" cxnId="{F6874E7F-54DD-401B-8358-7E3F7E78692B}">
      <dgm:prSet/>
      <dgm:spPr/>
      <dgm:t>
        <a:bodyPr/>
        <a:lstStyle/>
        <a:p>
          <a:endParaRPr lang="da-DK"/>
        </a:p>
      </dgm:t>
    </dgm:pt>
    <dgm:pt modelId="{3A4242DE-4F03-492D-B937-1CA352AE280D}" type="sibTrans" cxnId="{F6874E7F-54DD-401B-8358-7E3F7E78692B}">
      <dgm:prSet/>
      <dgm:spPr/>
      <dgm:t>
        <a:bodyPr/>
        <a:lstStyle/>
        <a:p>
          <a:endParaRPr lang="da-DK"/>
        </a:p>
      </dgm:t>
    </dgm:pt>
    <dgm:pt modelId="{1E2E2A53-2C53-44A6-AC33-0BC42757A9CB}">
      <dgm:prSet phldrT="[Tekst]"/>
      <dgm:spPr/>
      <dgm:t>
        <a:bodyPr/>
        <a:lstStyle/>
        <a:p>
          <a:r>
            <a:rPr lang="da-DK"/>
            <a:t>Praktikanten får løbende og flere gange dagligt feedback fra kollega eller anden erfaren journalist</a:t>
          </a:r>
        </a:p>
      </dgm:t>
    </dgm:pt>
    <dgm:pt modelId="{6445896E-C73A-4404-8B9D-622167604A2D}" type="parTrans" cxnId="{088C3AEB-3627-4394-A0D7-6C01578020B9}">
      <dgm:prSet/>
      <dgm:spPr/>
      <dgm:t>
        <a:bodyPr/>
        <a:lstStyle/>
        <a:p>
          <a:endParaRPr lang="da-DK"/>
        </a:p>
      </dgm:t>
    </dgm:pt>
    <dgm:pt modelId="{1CFDB283-C9EF-427F-B061-EC4A3B96EA5D}" type="sibTrans" cxnId="{088C3AEB-3627-4394-A0D7-6C01578020B9}">
      <dgm:prSet/>
      <dgm:spPr/>
      <dgm:t>
        <a:bodyPr/>
        <a:lstStyle/>
        <a:p>
          <a:endParaRPr lang="da-DK"/>
        </a:p>
      </dgm:t>
    </dgm:pt>
    <dgm:pt modelId="{72908BE6-534D-4186-90C0-80A49CAA09DF}">
      <dgm:prSet phldrT="[Tekst]"/>
      <dgm:spPr/>
      <dgm:t>
        <a:bodyPr/>
        <a:lstStyle/>
        <a:p>
          <a:r>
            <a:rPr lang="da-DK"/>
            <a:t>Praktikanten får en gang i mellem en evaluering af en færdig historie, typisk i forbindelse med efterkritik</a:t>
          </a:r>
        </a:p>
      </dgm:t>
    </dgm:pt>
    <dgm:pt modelId="{4751192A-AA0D-4D9A-BDBB-360AAA530E3D}" type="parTrans" cxnId="{700FA0FD-55CE-4249-B709-86A132767337}">
      <dgm:prSet/>
      <dgm:spPr/>
      <dgm:t>
        <a:bodyPr/>
        <a:lstStyle/>
        <a:p>
          <a:endParaRPr lang="da-DK"/>
        </a:p>
      </dgm:t>
    </dgm:pt>
    <dgm:pt modelId="{34D59DF1-210F-4391-8C9E-45170AB67DD2}" type="sibTrans" cxnId="{700FA0FD-55CE-4249-B709-86A132767337}">
      <dgm:prSet/>
      <dgm:spPr/>
      <dgm:t>
        <a:bodyPr/>
        <a:lstStyle/>
        <a:p>
          <a:endParaRPr lang="da-DK"/>
        </a:p>
      </dgm:t>
    </dgm:pt>
    <dgm:pt modelId="{89DEB071-DF08-4B36-88D5-CE71BCE0601A}">
      <dgm:prSet phldrT="[Tekst]"/>
      <dgm:spPr/>
      <dgm:t>
        <a:bodyPr/>
        <a:lstStyle/>
        <a:p>
          <a:r>
            <a:rPr lang="da-DK"/>
            <a:t>Praktikanten får feedback en gang i mellem efter behov</a:t>
          </a:r>
        </a:p>
      </dgm:t>
    </dgm:pt>
    <dgm:pt modelId="{D3BF0BB8-A469-41E0-BAEF-9A10466869C4}" type="parTrans" cxnId="{9FBC7EE1-EBD6-4F38-A339-834A81DAB512}">
      <dgm:prSet/>
      <dgm:spPr/>
      <dgm:t>
        <a:bodyPr/>
        <a:lstStyle/>
        <a:p>
          <a:endParaRPr lang="da-DK"/>
        </a:p>
      </dgm:t>
    </dgm:pt>
    <dgm:pt modelId="{CE3FD60E-9D1B-4C91-AE54-615E4690CC31}" type="sibTrans" cxnId="{9FBC7EE1-EBD6-4F38-A339-834A81DAB512}">
      <dgm:prSet/>
      <dgm:spPr/>
      <dgm:t>
        <a:bodyPr/>
        <a:lstStyle/>
        <a:p>
          <a:endParaRPr lang="da-DK"/>
        </a:p>
      </dgm:t>
    </dgm:pt>
    <dgm:pt modelId="{D7748637-CAB2-4050-A9A1-0F9E012E0029}" type="pres">
      <dgm:prSet presAssocID="{A70FDC98-6D73-4667-8D9E-DE429620C91F}" presName="matrix" presStyleCnt="0">
        <dgm:presLayoutVars>
          <dgm:chMax val="1"/>
          <dgm:dir/>
          <dgm:resizeHandles val="exact"/>
        </dgm:presLayoutVars>
      </dgm:prSet>
      <dgm:spPr/>
      <dgm:t>
        <a:bodyPr/>
        <a:lstStyle/>
        <a:p>
          <a:endParaRPr lang="da-DK"/>
        </a:p>
      </dgm:t>
    </dgm:pt>
    <dgm:pt modelId="{1D783520-F7D6-44CE-BCBF-E48BA385CC6E}" type="pres">
      <dgm:prSet presAssocID="{A70FDC98-6D73-4667-8D9E-DE429620C91F}" presName="axisShape" presStyleLbl="bgShp" presStyleIdx="0" presStyleCnt="1"/>
      <dgm:spPr/>
    </dgm:pt>
    <dgm:pt modelId="{9D9E4912-8262-4B27-8991-961AFD0C3A6C}" type="pres">
      <dgm:prSet presAssocID="{A70FDC98-6D73-4667-8D9E-DE429620C91F}" presName="rect1" presStyleLbl="node1" presStyleIdx="0" presStyleCnt="4" custLinFactY="23512" custLinFactNeighborX="992" custLinFactNeighborY="100000">
        <dgm:presLayoutVars>
          <dgm:chMax val="0"/>
          <dgm:chPref val="0"/>
          <dgm:bulletEnabled val="1"/>
        </dgm:presLayoutVars>
      </dgm:prSet>
      <dgm:spPr/>
      <dgm:t>
        <a:bodyPr/>
        <a:lstStyle/>
        <a:p>
          <a:endParaRPr lang="da-DK"/>
        </a:p>
      </dgm:t>
    </dgm:pt>
    <dgm:pt modelId="{05346EFB-5B6C-4111-855E-F270225FC9AC}" type="pres">
      <dgm:prSet presAssocID="{A70FDC98-6D73-4667-8D9E-DE429620C91F}" presName="rect2" presStyleLbl="node1" presStyleIdx="1" presStyleCnt="4" custLinFactY="21528" custLinFactNeighborX="-992" custLinFactNeighborY="100000">
        <dgm:presLayoutVars>
          <dgm:chMax val="0"/>
          <dgm:chPref val="0"/>
          <dgm:bulletEnabled val="1"/>
        </dgm:presLayoutVars>
      </dgm:prSet>
      <dgm:spPr/>
      <dgm:t>
        <a:bodyPr/>
        <a:lstStyle/>
        <a:p>
          <a:endParaRPr lang="da-DK"/>
        </a:p>
      </dgm:t>
    </dgm:pt>
    <dgm:pt modelId="{E8A55352-14FD-40EF-BF32-70A09270C813}" type="pres">
      <dgm:prSet presAssocID="{A70FDC98-6D73-4667-8D9E-DE429620C91F}" presName="rect3" presStyleLbl="node1" presStyleIdx="2" presStyleCnt="4" custLinFactY="-18055" custLinFactNeighborX="-5833" custLinFactNeighborY="-100000">
        <dgm:presLayoutVars>
          <dgm:chMax val="0"/>
          <dgm:chPref val="0"/>
          <dgm:bulletEnabled val="1"/>
        </dgm:presLayoutVars>
      </dgm:prSet>
      <dgm:spPr/>
      <dgm:t>
        <a:bodyPr/>
        <a:lstStyle/>
        <a:p>
          <a:endParaRPr lang="da-DK"/>
        </a:p>
      </dgm:t>
    </dgm:pt>
    <dgm:pt modelId="{48F76356-566E-4422-BAC2-650F127F521D}" type="pres">
      <dgm:prSet presAssocID="{A70FDC98-6D73-4667-8D9E-DE429620C91F}" presName="rect4" presStyleLbl="node1" presStyleIdx="3" presStyleCnt="4" custLinFactY="-18869" custLinFactNeighborX="-992" custLinFactNeighborY="-100000">
        <dgm:presLayoutVars>
          <dgm:chMax val="0"/>
          <dgm:chPref val="0"/>
          <dgm:bulletEnabled val="1"/>
        </dgm:presLayoutVars>
      </dgm:prSet>
      <dgm:spPr/>
      <dgm:t>
        <a:bodyPr/>
        <a:lstStyle/>
        <a:p>
          <a:endParaRPr lang="da-DK"/>
        </a:p>
      </dgm:t>
    </dgm:pt>
  </dgm:ptLst>
  <dgm:cxnLst>
    <dgm:cxn modelId="{E37E9CFD-12A5-4130-B13F-013BFB094FAA}" type="presOf" srcId="{72908BE6-534D-4186-90C0-80A49CAA09DF}" destId="{E8A55352-14FD-40EF-BF32-70A09270C813}" srcOrd="0" destOrd="0" presId="urn:microsoft.com/office/officeart/2005/8/layout/matrix2"/>
    <dgm:cxn modelId="{700FA0FD-55CE-4249-B709-86A132767337}" srcId="{A70FDC98-6D73-4667-8D9E-DE429620C91F}" destId="{72908BE6-534D-4186-90C0-80A49CAA09DF}" srcOrd="2" destOrd="0" parTransId="{4751192A-AA0D-4D9A-BDBB-360AAA530E3D}" sibTransId="{34D59DF1-210F-4391-8C9E-45170AB67DD2}"/>
    <dgm:cxn modelId="{088C3AEB-3627-4394-A0D7-6C01578020B9}" srcId="{A70FDC98-6D73-4667-8D9E-DE429620C91F}" destId="{1E2E2A53-2C53-44A6-AC33-0BC42757A9CB}" srcOrd="1" destOrd="0" parTransId="{6445896E-C73A-4404-8B9D-622167604A2D}" sibTransId="{1CFDB283-C9EF-427F-B061-EC4A3B96EA5D}"/>
    <dgm:cxn modelId="{29C39F9D-1971-4D01-9BB0-88E3935616C6}" type="presOf" srcId="{A70FDC98-6D73-4667-8D9E-DE429620C91F}" destId="{D7748637-CAB2-4050-A9A1-0F9E012E0029}" srcOrd="0" destOrd="0" presId="urn:microsoft.com/office/officeart/2005/8/layout/matrix2"/>
    <dgm:cxn modelId="{2F1BC8D1-119D-42A8-9298-6ED09302FDA4}" type="presOf" srcId="{6135D938-9FCD-4481-84F5-4D86365C38DC}" destId="{9D9E4912-8262-4B27-8991-961AFD0C3A6C}" srcOrd="0" destOrd="0" presId="urn:microsoft.com/office/officeart/2005/8/layout/matrix2"/>
    <dgm:cxn modelId="{9FBC7EE1-EBD6-4F38-A339-834A81DAB512}" srcId="{A70FDC98-6D73-4667-8D9E-DE429620C91F}" destId="{89DEB071-DF08-4B36-88D5-CE71BCE0601A}" srcOrd="3" destOrd="0" parTransId="{D3BF0BB8-A469-41E0-BAEF-9A10466869C4}" sibTransId="{CE3FD60E-9D1B-4C91-AE54-615E4690CC31}"/>
    <dgm:cxn modelId="{0FB3D602-8CF5-4857-A13C-AC7792814063}" type="presOf" srcId="{89DEB071-DF08-4B36-88D5-CE71BCE0601A}" destId="{48F76356-566E-4422-BAC2-650F127F521D}" srcOrd="0" destOrd="0" presId="urn:microsoft.com/office/officeart/2005/8/layout/matrix2"/>
    <dgm:cxn modelId="{F6874E7F-54DD-401B-8358-7E3F7E78692B}" srcId="{A70FDC98-6D73-4667-8D9E-DE429620C91F}" destId="{6135D938-9FCD-4481-84F5-4D86365C38DC}" srcOrd="0" destOrd="0" parTransId="{D5C61F62-B3EF-497D-8969-AC1DC2727763}" sibTransId="{3A4242DE-4F03-492D-B937-1CA352AE280D}"/>
    <dgm:cxn modelId="{715E3626-5F27-42A4-AEAC-C54AAB4320E1}" type="presOf" srcId="{1E2E2A53-2C53-44A6-AC33-0BC42757A9CB}" destId="{05346EFB-5B6C-4111-855E-F270225FC9AC}" srcOrd="0" destOrd="0" presId="urn:microsoft.com/office/officeart/2005/8/layout/matrix2"/>
    <dgm:cxn modelId="{1FE1F1B3-F582-499B-BB75-52349512BC06}" type="presParOf" srcId="{D7748637-CAB2-4050-A9A1-0F9E012E0029}" destId="{1D783520-F7D6-44CE-BCBF-E48BA385CC6E}" srcOrd="0" destOrd="0" presId="urn:microsoft.com/office/officeart/2005/8/layout/matrix2"/>
    <dgm:cxn modelId="{E370E79C-4EB5-4686-9B9D-A9D219554F90}" type="presParOf" srcId="{D7748637-CAB2-4050-A9A1-0F9E012E0029}" destId="{9D9E4912-8262-4B27-8991-961AFD0C3A6C}" srcOrd="1" destOrd="0" presId="urn:microsoft.com/office/officeart/2005/8/layout/matrix2"/>
    <dgm:cxn modelId="{1998E4B9-B568-4C1D-BE0F-B3E3C1684354}" type="presParOf" srcId="{D7748637-CAB2-4050-A9A1-0F9E012E0029}" destId="{05346EFB-5B6C-4111-855E-F270225FC9AC}" srcOrd="2" destOrd="0" presId="urn:microsoft.com/office/officeart/2005/8/layout/matrix2"/>
    <dgm:cxn modelId="{341D134C-E2EB-4AC1-B20C-B0CCE26D7E49}" type="presParOf" srcId="{D7748637-CAB2-4050-A9A1-0F9E012E0029}" destId="{E8A55352-14FD-40EF-BF32-70A09270C813}" srcOrd="3" destOrd="0" presId="urn:microsoft.com/office/officeart/2005/8/layout/matrix2"/>
    <dgm:cxn modelId="{A3E3B5C0-6B68-445B-B830-964270E410E8}" type="presParOf" srcId="{D7748637-CAB2-4050-A9A1-0F9E012E0029}" destId="{48F76356-566E-4422-BAC2-650F127F521D}"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B9983-EA96-4301-8D27-AFAA7F4A2083}">
      <dsp:nvSpPr>
        <dsp:cNvPr id="0" name=""/>
        <dsp:cNvSpPr/>
      </dsp:nvSpPr>
      <dsp:spPr>
        <a:xfrm rot="5400000">
          <a:off x="-261309" y="267162"/>
          <a:ext cx="1742065" cy="121944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a-DK" sz="1800" kern="1200"/>
            <a:t>Formål</a:t>
          </a:r>
        </a:p>
      </dsp:txBody>
      <dsp:txXfrm rot="-5400000">
        <a:off x="2" y="615575"/>
        <a:ext cx="1219445" cy="522620"/>
      </dsp:txXfrm>
    </dsp:sp>
    <dsp:sp modelId="{72C45403-01EA-4591-A29B-2CA12420AFC1}">
      <dsp:nvSpPr>
        <dsp:cNvPr id="0" name=""/>
        <dsp:cNvSpPr/>
      </dsp:nvSpPr>
      <dsp:spPr>
        <a:xfrm rot="5400000">
          <a:off x="4100167" y="-2863765"/>
          <a:ext cx="1132342" cy="701015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da-DK" sz="1800" kern="1200" dirty="0"/>
            <a:t>At reducere afstanden mellem den nuværende præstation eller forståelse og det ønskede mål</a:t>
          </a:r>
        </a:p>
      </dsp:txBody>
      <dsp:txXfrm rot="-5400000">
        <a:off x="1161261" y="130417"/>
        <a:ext cx="6954878" cy="1021790"/>
      </dsp:txXfrm>
    </dsp:sp>
    <dsp:sp modelId="{2AFC394F-5394-4709-8FE2-26D95C5322EF}">
      <dsp:nvSpPr>
        <dsp:cNvPr id="0" name=""/>
        <dsp:cNvSpPr/>
      </dsp:nvSpPr>
      <dsp:spPr>
        <a:xfrm rot="5400000">
          <a:off x="-261309" y="1866814"/>
          <a:ext cx="1742065" cy="121944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a-DK" sz="1800" kern="1200"/>
            <a:t>Metode</a:t>
          </a:r>
        </a:p>
      </dsp:txBody>
      <dsp:txXfrm rot="-5400000">
        <a:off x="2" y="2215227"/>
        <a:ext cx="1219445" cy="522620"/>
      </dsp:txXfrm>
    </dsp:sp>
    <dsp:sp modelId="{EA9210B9-EEE1-4413-A200-7075A1046872}">
      <dsp:nvSpPr>
        <dsp:cNvPr id="0" name=""/>
        <dsp:cNvSpPr/>
      </dsp:nvSpPr>
      <dsp:spPr>
        <a:xfrm rot="5400000">
          <a:off x="4158351" y="-1333400"/>
          <a:ext cx="1132342" cy="701015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da-DK" sz="1800" kern="1200" dirty="0"/>
            <a:t>Afstanden kan reduceres </a:t>
          </a:r>
          <a:r>
            <a:rPr lang="da-DK" sz="1800" kern="1200" dirty="0" smtClean="0"/>
            <a:t>af</a:t>
          </a:r>
          <a:endParaRPr lang="da-DK" sz="1800" kern="1200" dirty="0"/>
        </a:p>
        <a:p>
          <a:pPr marL="171450" lvl="1" indent="-171450" algn="l" defTabSz="800100">
            <a:lnSpc>
              <a:spcPct val="90000"/>
            </a:lnSpc>
            <a:spcBef>
              <a:spcPct val="0"/>
            </a:spcBef>
            <a:spcAft>
              <a:spcPct val="15000"/>
            </a:spcAft>
            <a:buChar char="••"/>
          </a:pPr>
          <a:r>
            <a:rPr lang="da-DK" sz="1800" kern="1200" dirty="0" smtClean="0"/>
            <a:t>Den </a:t>
          </a:r>
          <a:r>
            <a:rPr lang="da-DK" sz="1800" kern="1200" dirty="0"/>
            <a:t>studerende</a:t>
          </a:r>
        </a:p>
        <a:p>
          <a:pPr marL="171450" lvl="1" indent="-171450" algn="l" defTabSz="800100">
            <a:lnSpc>
              <a:spcPct val="90000"/>
            </a:lnSpc>
            <a:spcBef>
              <a:spcPct val="0"/>
            </a:spcBef>
            <a:spcAft>
              <a:spcPct val="15000"/>
            </a:spcAft>
            <a:buChar char="••"/>
          </a:pPr>
          <a:r>
            <a:rPr lang="da-DK" sz="1800" kern="1200" dirty="0"/>
            <a:t>Underviseren</a:t>
          </a:r>
        </a:p>
      </dsp:txBody>
      <dsp:txXfrm rot="-5400000">
        <a:off x="1219445" y="1660782"/>
        <a:ext cx="6954878" cy="1021790"/>
      </dsp:txXfrm>
    </dsp:sp>
    <dsp:sp modelId="{3732721B-BB33-42C2-92A0-241A76CA51A4}">
      <dsp:nvSpPr>
        <dsp:cNvPr id="0" name=""/>
        <dsp:cNvSpPr/>
      </dsp:nvSpPr>
      <dsp:spPr>
        <a:xfrm rot="5400000">
          <a:off x="-261309" y="3466467"/>
          <a:ext cx="1742065" cy="121944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a-DK" sz="1800" kern="1200" dirty="0"/>
            <a:t>Feedback</a:t>
          </a:r>
        </a:p>
      </dsp:txBody>
      <dsp:txXfrm rot="-5400000">
        <a:off x="2" y="3814880"/>
        <a:ext cx="1219445" cy="522620"/>
      </dsp:txXfrm>
    </dsp:sp>
    <dsp:sp modelId="{C0F64BEE-AFF1-4903-94FC-5E506C6C3144}">
      <dsp:nvSpPr>
        <dsp:cNvPr id="0" name=""/>
        <dsp:cNvSpPr/>
      </dsp:nvSpPr>
      <dsp:spPr>
        <a:xfrm rot="5400000">
          <a:off x="4158351" y="266251"/>
          <a:ext cx="1132342" cy="701015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da-DK" sz="1800" kern="1200" dirty="0"/>
            <a:t>Effektiv feedback besvarer tre spørgsmål</a:t>
          </a:r>
        </a:p>
      </dsp:txBody>
      <dsp:txXfrm rot="-5400000">
        <a:off x="1219445" y="3260433"/>
        <a:ext cx="6954878" cy="1021790"/>
      </dsp:txXfrm>
    </dsp:sp>
    <dsp:sp modelId="{51193952-B4F7-4D07-AC42-F117EA2AAB42}">
      <dsp:nvSpPr>
        <dsp:cNvPr id="0" name=""/>
        <dsp:cNvSpPr/>
      </dsp:nvSpPr>
      <dsp:spPr>
        <a:xfrm rot="5400000">
          <a:off x="-261309" y="5066120"/>
          <a:ext cx="1742065" cy="121944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a-DK" sz="1800" kern="1200" dirty="0"/>
            <a:t>På fire niveauer</a:t>
          </a:r>
        </a:p>
      </dsp:txBody>
      <dsp:txXfrm rot="-5400000">
        <a:off x="2" y="5414533"/>
        <a:ext cx="1219445" cy="522620"/>
      </dsp:txXfrm>
    </dsp:sp>
    <dsp:sp modelId="{D3488108-66C1-4CB1-88F9-B11F80146931}">
      <dsp:nvSpPr>
        <dsp:cNvPr id="0" name=""/>
        <dsp:cNvSpPr/>
      </dsp:nvSpPr>
      <dsp:spPr>
        <a:xfrm rot="5400000">
          <a:off x="4158351" y="1865904"/>
          <a:ext cx="1132342" cy="701015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da-DK" sz="1800" kern="1200" dirty="0" smtClean="0"/>
            <a:t>Opgaveniveau</a:t>
          </a:r>
          <a:endParaRPr lang="da-DK" sz="1800" kern="1200" dirty="0"/>
        </a:p>
        <a:p>
          <a:pPr marL="171450" lvl="1" indent="-171450" algn="l" defTabSz="800100">
            <a:lnSpc>
              <a:spcPct val="90000"/>
            </a:lnSpc>
            <a:spcBef>
              <a:spcPct val="0"/>
            </a:spcBef>
            <a:spcAft>
              <a:spcPct val="15000"/>
            </a:spcAft>
            <a:buChar char="••"/>
          </a:pPr>
          <a:r>
            <a:rPr lang="da-DK" sz="1800" kern="1200" dirty="0" smtClean="0"/>
            <a:t>Procesniveau</a:t>
          </a:r>
          <a:endParaRPr lang="da-DK" sz="1800" kern="1200" dirty="0"/>
        </a:p>
        <a:p>
          <a:pPr marL="171450" lvl="1" indent="-171450" algn="l" defTabSz="800100">
            <a:lnSpc>
              <a:spcPct val="90000"/>
            </a:lnSpc>
            <a:spcBef>
              <a:spcPct val="0"/>
            </a:spcBef>
            <a:spcAft>
              <a:spcPct val="15000"/>
            </a:spcAft>
            <a:buChar char="••"/>
          </a:pPr>
          <a:r>
            <a:rPr lang="da-DK" sz="1800" kern="1200" dirty="0" smtClean="0"/>
            <a:t>Selvreguleringsniveau</a:t>
          </a:r>
          <a:endParaRPr lang="da-DK" sz="1800" kern="1200" dirty="0"/>
        </a:p>
        <a:p>
          <a:pPr marL="171450" lvl="1" indent="-171450" algn="l" defTabSz="800100">
            <a:lnSpc>
              <a:spcPct val="90000"/>
            </a:lnSpc>
            <a:spcBef>
              <a:spcPct val="0"/>
            </a:spcBef>
            <a:spcAft>
              <a:spcPct val="15000"/>
            </a:spcAft>
            <a:buChar char="••"/>
          </a:pPr>
          <a:r>
            <a:rPr lang="da-DK" sz="1800" kern="1200" dirty="0" smtClean="0"/>
            <a:t>Personligt niveau</a:t>
          </a:r>
          <a:endParaRPr lang="da-DK" sz="1800" kern="1200" dirty="0"/>
        </a:p>
      </dsp:txBody>
      <dsp:txXfrm rot="-5400000">
        <a:off x="1219445" y="4860086"/>
        <a:ext cx="6954878" cy="10217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783520-F7D6-44CE-BCBF-E48BA385CC6E}">
      <dsp:nvSpPr>
        <dsp:cNvPr id="0" name=""/>
        <dsp:cNvSpPr/>
      </dsp:nvSpPr>
      <dsp:spPr>
        <a:xfrm>
          <a:off x="1791072" y="0"/>
          <a:ext cx="4205064" cy="4205064"/>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9E4912-8262-4B27-8991-961AFD0C3A6C}">
      <dsp:nvSpPr>
        <dsp:cNvPr id="0" name=""/>
        <dsp:cNvSpPr/>
      </dsp:nvSpPr>
      <dsp:spPr>
        <a:xfrm>
          <a:off x="2081086" y="2350832"/>
          <a:ext cx="1682025" cy="1682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a-DK" sz="1400" kern="1200"/>
            <a:t>Praktikanten får ofte evaluering af sine historier fx i form af efterkritik på redaktionen</a:t>
          </a:r>
        </a:p>
      </dsp:txBody>
      <dsp:txXfrm>
        <a:off x="2163196" y="2432942"/>
        <a:ext cx="1517805" cy="1517805"/>
      </dsp:txXfrm>
    </dsp:sp>
    <dsp:sp modelId="{05346EFB-5B6C-4111-855E-F270225FC9AC}">
      <dsp:nvSpPr>
        <dsp:cNvPr id="0" name=""/>
        <dsp:cNvSpPr/>
      </dsp:nvSpPr>
      <dsp:spPr>
        <a:xfrm>
          <a:off x="4024095" y="2317461"/>
          <a:ext cx="1682025" cy="1682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a-DK" sz="1400" kern="1200"/>
            <a:t>Praktikanten får løbende og flere gange dagligt feedback fra kollega eller anden erfaren journalist</a:t>
          </a:r>
        </a:p>
      </dsp:txBody>
      <dsp:txXfrm>
        <a:off x="4106205" y="2399571"/>
        <a:ext cx="1517805" cy="1517805"/>
      </dsp:txXfrm>
    </dsp:sp>
    <dsp:sp modelId="{E8A55352-14FD-40EF-BF32-70A09270C813}">
      <dsp:nvSpPr>
        <dsp:cNvPr id="0" name=""/>
        <dsp:cNvSpPr/>
      </dsp:nvSpPr>
      <dsp:spPr>
        <a:xfrm>
          <a:off x="1966288" y="263993"/>
          <a:ext cx="1682025" cy="1682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a-DK" sz="1400" kern="1200"/>
            <a:t>Praktikanten får en gang i mellem en evaluering af en færdig historie, typisk i forbindelse med efterkritik</a:t>
          </a:r>
        </a:p>
      </dsp:txBody>
      <dsp:txXfrm>
        <a:off x="2048398" y="346103"/>
        <a:ext cx="1517805" cy="1517805"/>
      </dsp:txXfrm>
    </dsp:sp>
    <dsp:sp modelId="{48F76356-566E-4422-BAC2-650F127F521D}">
      <dsp:nvSpPr>
        <dsp:cNvPr id="0" name=""/>
        <dsp:cNvSpPr/>
      </dsp:nvSpPr>
      <dsp:spPr>
        <a:xfrm>
          <a:off x="4024095" y="250302"/>
          <a:ext cx="1682025" cy="1682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a-DK" sz="1400" kern="1200"/>
            <a:t>Praktikanten får feedback en gang i mellem efter behov</a:t>
          </a:r>
        </a:p>
      </dsp:txBody>
      <dsp:txXfrm>
        <a:off x="4106205" y="332412"/>
        <a:ext cx="1517805" cy="151780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D9813-C05B-4552-8E39-E63AD417FD23}"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639454-61A8-434B-98C8-9523EFCE30D2}" type="slidenum">
              <a:rPr lang="en-US"/>
              <a:t>‹nr.›</a:t>
            </a:fld>
            <a:endParaRPr lang="en-US"/>
          </a:p>
        </p:txBody>
      </p:sp>
    </p:spTree>
    <p:extLst>
      <p:ext uri="{BB962C8B-B14F-4D97-AF65-F5344CB8AC3E}">
        <p14:creationId xmlns:p14="http://schemas.microsoft.com/office/powerpoint/2010/main" val="2502845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a:t>
            </a:fld>
            <a:endParaRPr lang="en-US"/>
          </a:p>
        </p:txBody>
      </p:sp>
    </p:spTree>
    <p:extLst>
      <p:ext uri="{BB962C8B-B14F-4D97-AF65-F5344CB8AC3E}">
        <p14:creationId xmlns:p14="http://schemas.microsoft.com/office/powerpoint/2010/main" val="242056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10</a:t>
            </a:fld>
            <a:endParaRPr lang="en-US"/>
          </a:p>
        </p:txBody>
      </p:sp>
    </p:spTree>
    <p:extLst>
      <p:ext uri="{BB962C8B-B14F-4D97-AF65-F5344CB8AC3E}">
        <p14:creationId xmlns:p14="http://schemas.microsoft.com/office/powerpoint/2010/main" val="3912617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11</a:t>
            </a:fld>
            <a:endParaRPr lang="en-US"/>
          </a:p>
        </p:txBody>
      </p:sp>
    </p:spTree>
    <p:extLst>
      <p:ext uri="{BB962C8B-B14F-4D97-AF65-F5344CB8AC3E}">
        <p14:creationId xmlns:p14="http://schemas.microsoft.com/office/powerpoint/2010/main" val="672058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12</a:t>
            </a:fld>
            <a:endParaRPr lang="en-US"/>
          </a:p>
        </p:txBody>
      </p:sp>
    </p:spTree>
    <p:extLst>
      <p:ext uri="{BB962C8B-B14F-4D97-AF65-F5344CB8AC3E}">
        <p14:creationId xmlns:p14="http://schemas.microsoft.com/office/powerpoint/2010/main" val="4270538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13</a:t>
            </a:fld>
            <a:endParaRPr lang="en-US"/>
          </a:p>
        </p:txBody>
      </p:sp>
    </p:spTree>
    <p:extLst>
      <p:ext uri="{BB962C8B-B14F-4D97-AF65-F5344CB8AC3E}">
        <p14:creationId xmlns:p14="http://schemas.microsoft.com/office/powerpoint/2010/main" val="2403062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14</a:t>
            </a:fld>
            <a:endParaRPr lang="en-US"/>
          </a:p>
        </p:txBody>
      </p:sp>
    </p:spTree>
    <p:extLst>
      <p:ext uri="{BB962C8B-B14F-4D97-AF65-F5344CB8AC3E}">
        <p14:creationId xmlns:p14="http://schemas.microsoft.com/office/powerpoint/2010/main" val="1163456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15</a:t>
            </a:fld>
            <a:endParaRPr lang="en-US"/>
          </a:p>
        </p:txBody>
      </p:sp>
    </p:spTree>
    <p:extLst>
      <p:ext uri="{BB962C8B-B14F-4D97-AF65-F5344CB8AC3E}">
        <p14:creationId xmlns:p14="http://schemas.microsoft.com/office/powerpoint/2010/main" val="3475870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16</a:t>
            </a:fld>
            <a:endParaRPr lang="en-US"/>
          </a:p>
        </p:txBody>
      </p:sp>
    </p:spTree>
    <p:extLst>
      <p:ext uri="{BB962C8B-B14F-4D97-AF65-F5344CB8AC3E}">
        <p14:creationId xmlns:p14="http://schemas.microsoft.com/office/powerpoint/2010/main" val="3992023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17</a:t>
            </a:fld>
            <a:endParaRPr lang="en-US"/>
          </a:p>
        </p:txBody>
      </p:sp>
    </p:spTree>
    <p:extLst>
      <p:ext uri="{BB962C8B-B14F-4D97-AF65-F5344CB8AC3E}">
        <p14:creationId xmlns:p14="http://schemas.microsoft.com/office/powerpoint/2010/main" val="3112027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18</a:t>
            </a:fld>
            <a:endParaRPr lang="en-US"/>
          </a:p>
        </p:txBody>
      </p:sp>
    </p:spTree>
    <p:extLst>
      <p:ext uri="{BB962C8B-B14F-4D97-AF65-F5344CB8AC3E}">
        <p14:creationId xmlns:p14="http://schemas.microsoft.com/office/powerpoint/2010/main" val="3061271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2</a:t>
            </a:fld>
            <a:endParaRPr lang="en-US"/>
          </a:p>
        </p:txBody>
      </p:sp>
    </p:spTree>
    <p:extLst>
      <p:ext uri="{BB962C8B-B14F-4D97-AF65-F5344CB8AC3E}">
        <p14:creationId xmlns:p14="http://schemas.microsoft.com/office/powerpoint/2010/main" val="3874911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3</a:t>
            </a:fld>
            <a:endParaRPr lang="en-US"/>
          </a:p>
        </p:txBody>
      </p:sp>
    </p:spTree>
    <p:extLst>
      <p:ext uri="{BB962C8B-B14F-4D97-AF65-F5344CB8AC3E}">
        <p14:creationId xmlns:p14="http://schemas.microsoft.com/office/powerpoint/2010/main" val="2092858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4</a:t>
            </a:fld>
            <a:endParaRPr lang="en-US"/>
          </a:p>
        </p:txBody>
      </p:sp>
    </p:spTree>
    <p:extLst>
      <p:ext uri="{BB962C8B-B14F-4D97-AF65-F5344CB8AC3E}">
        <p14:creationId xmlns:p14="http://schemas.microsoft.com/office/powerpoint/2010/main" val="746067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5</a:t>
            </a:fld>
            <a:endParaRPr lang="en-US"/>
          </a:p>
        </p:txBody>
      </p:sp>
    </p:spTree>
    <p:extLst>
      <p:ext uri="{BB962C8B-B14F-4D97-AF65-F5344CB8AC3E}">
        <p14:creationId xmlns:p14="http://schemas.microsoft.com/office/powerpoint/2010/main" val="2877221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6</a:t>
            </a:fld>
            <a:endParaRPr lang="en-US"/>
          </a:p>
        </p:txBody>
      </p:sp>
    </p:spTree>
    <p:extLst>
      <p:ext uri="{BB962C8B-B14F-4D97-AF65-F5344CB8AC3E}">
        <p14:creationId xmlns:p14="http://schemas.microsoft.com/office/powerpoint/2010/main" val="3118615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7</a:t>
            </a:fld>
            <a:endParaRPr lang="en-US"/>
          </a:p>
        </p:txBody>
      </p:sp>
    </p:spTree>
    <p:extLst>
      <p:ext uri="{BB962C8B-B14F-4D97-AF65-F5344CB8AC3E}">
        <p14:creationId xmlns:p14="http://schemas.microsoft.com/office/powerpoint/2010/main" val="2677165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8</a:t>
            </a:fld>
            <a:endParaRPr lang="en-US"/>
          </a:p>
        </p:txBody>
      </p:sp>
    </p:spTree>
    <p:extLst>
      <p:ext uri="{BB962C8B-B14F-4D97-AF65-F5344CB8AC3E}">
        <p14:creationId xmlns:p14="http://schemas.microsoft.com/office/powerpoint/2010/main" val="3044246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639454-61A8-434B-98C8-9523EFCE30D2}" type="slidenum">
              <a:rPr lang="en-US"/>
              <a:t>9</a:t>
            </a:fld>
            <a:endParaRPr lang="en-US"/>
          </a:p>
        </p:txBody>
      </p:sp>
    </p:spTree>
    <p:extLst>
      <p:ext uri="{BB962C8B-B14F-4D97-AF65-F5344CB8AC3E}">
        <p14:creationId xmlns:p14="http://schemas.microsoft.com/office/powerpoint/2010/main" val="3394785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7BE4C9A1-975A-4F1F-8AF0-ECA26020B5F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2655530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BE4C9A1-975A-4F1F-8AF0-ECA26020B5F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413956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BE4C9A1-975A-4F1F-8AF0-ECA26020B5F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4267365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BE4C9A1-975A-4F1F-8AF0-ECA26020B5F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115594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7BE4C9A1-975A-4F1F-8AF0-ECA26020B5F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163755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7BE4C9A1-975A-4F1F-8AF0-ECA26020B5F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641791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BE4C9A1-975A-4F1F-8AF0-ECA26020B5FE}"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61676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7BE4C9A1-975A-4F1F-8AF0-ECA26020B5FE}"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60965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7BE4C9A1-975A-4F1F-8AF0-ECA26020B5FE}"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48082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7BE4C9A1-975A-4F1F-8AF0-ECA26020B5F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325073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7BE4C9A1-975A-4F1F-8AF0-ECA26020B5F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D715EAE-284D-4DE3-8396-A0C1A577D0E1}" type="slidenum">
              <a:rPr lang="da-DK" smtClean="0"/>
              <a:t>‹nr.›</a:t>
            </a:fld>
            <a:endParaRPr lang="da-DK"/>
          </a:p>
        </p:txBody>
      </p:sp>
    </p:spTree>
    <p:extLst>
      <p:ext uri="{BB962C8B-B14F-4D97-AF65-F5344CB8AC3E}">
        <p14:creationId xmlns:p14="http://schemas.microsoft.com/office/powerpoint/2010/main" val="10646380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C9A1-975A-4F1F-8AF0-ECA26020B5FE}"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15EAE-284D-4DE3-8396-A0C1A577D0E1}" type="slidenum">
              <a:rPr lang="da-DK" smtClean="0"/>
              <a:t>‹nr.›</a:t>
            </a:fld>
            <a:endParaRPr lang="da-DK"/>
          </a:p>
        </p:txBody>
      </p:sp>
    </p:spTree>
    <p:extLst>
      <p:ext uri="{BB962C8B-B14F-4D97-AF65-F5344CB8AC3E}">
        <p14:creationId xmlns:p14="http://schemas.microsoft.com/office/powerpoint/2010/main" val="2215208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Feedback</a:t>
            </a:r>
            <a:endParaRPr lang="da-DK" dirty="0"/>
          </a:p>
        </p:txBody>
      </p:sp>
      <p:sp>
        <p:nvSpPr>
          <p:cNvPr id="3" name="Undertitel 2"/>
          <p:cNvSpPr>
            <a:spLocks noGrp="1"/>
          </p:cNvSpPr>
          <p:nvPr>
            <p:ph type="subTitle" idx="1"/>
          </p:nvPr>
        </p:nvSpPr>
        <p:spPr/>
        <p:txBody>
          <a:bodyPr/>
          <a:lstStyle/>
          <a:p>
            <a:r>
              <a:rPr lang="da-DK" dirty="0" smtClean="0"/>
              <a:t>Kapitel 10</a:t>
            </a:r>
            <a:endParaRPr lang="da-DK" dirty="0"/>
          </a:p>
        </p:txBody>
      </p:sp>
      <p:pic>
        <p:nvPicPr>
          <p:cNvPr id="4" name="Picture 3"/>
          <p:cNvPicPr>
            <a:picLocks noChangeAspect="1"/>
          </p:cNvPicPr>
          <p:nvPr/>
        </p:nvPicPr>
        <p:blipFill>
          <a:blip r:embed="rId3"/>
          <a:stretch>
            <a:fillRect/>
          </a:stretch>
        </p:blipFill>
        <p:spPr>
          <a:xfrm>
            <a:off x="6809403" y="4618496"/>
            <a:ext cx="1098642" cy="15693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24211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Effektiv feedback</a:t>
            </a:r>
            <a:endParaRPr lang="en-US" dirty="0"/>
          </a:p>
        </p:txBody>
      </p:sp>
      <p:sp>
        <p:nvSpPr>
          <p:cNvPr id="3" name="Pladsholder til indhold 2"/>
          <p:cNvSpPr>
            <a:spLocks noGrp="1"/>
          </p:cNvSpPr>
          <p:nvPr>
            <p:ph idx="1"/>
          </p:nvPr>
        </p:nvSpPr>
        <p:spPr/>
        <p:txBody>
          <a:bodyPr vert="horz" lIns="91440" tIns="45720" rIns="91440" bIns="45720" rtlCol="0" anchor="t">
            <a:normAutofit/>
          </a:bodyPr>
          <a:lstStyle/>
          <a:p>
            <a:r>
              <a:rPr lang="da-DK" i="1" dirty="0" err="1"/>
              <a:t>Feed</a:t>
            </a:r>
            <a:r>
              <a:rPr lang="da-DK" i="1" dirty="0"/>
              <a:t> up </a:t>
            </a:r>
            <a:r>
              <a:rPr lang="da-DK" dirty="0"/>
              <a:t>handler om at sætte målene op for praktikanten fx ved at stille en konkret arbejdsopgave. </a:t>
            </a:r>
            <a:endParaRPr lang="en-US" dirty="0"/>
          </a:p>
          <a:p>
            <a:r>
              <a:rPr lang="da-DK" i="1" dirty="0" err="1"/>
              <a:t>Feed</a:t>
            </a:r>
            <a:r>
              <a:rPr lang="da-DK" i="1" dirty="0"/>
              <a:t> back </a:t>
            </a:r>
            <a:r>
              <a:rPr lang="da-DK" dirty="0"/>
              <a:t>handler om at evaluere og diskutere, hvor praktikanten er lige nu. </a:t>
            </a:r>
          </a:p>
          <a:p>
            <a:r>
              <a:rPr lang="da-DK" i="1" dirty="0" err="1"/>
              <a:t>Feed</a:t>
            </a:r>
            <a:r>
              <a:rPr lang="da-DK" i="1" dirty="0"/>
              <a:t> forward </a:t>
            </a:r>
            <a:r>
              <a:rPr lang="da-DK" dirty="0"/>
              <a:t>er instruktionerne og dialogen om, hvad det næste skridt kan være for at nå målet eller løse opgaven.</a:t>
            </a:r>
          </a:p>
        </p:txBody>
      </p:sp>
    </p:spTree>
    <p:extLst>
      <p:ext uri="{BB962C8B-B14F-4D97-AF65-F5344CB8AC3E}">
        <p14:creationId xmlns:p14="http://schemas.microsoft.com/office/powerpoint/2010/main" val="1878492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4 niveauer</a:t>
            </a:r>
            <a:endParaRPr lang="da-DK" dirty="0"/>
          </a:p>
        </p:txBody>
      </p:sp>
      <p:sp>
        <p:nvSpPr>
          <p:cNvPr id="3" name="Pladsholder til indhold 2"/>
          <p:cNvSpPr>
            <a:spLocks noGrp="1"/>
          </p:cNvSpPr>
          <p:nvPr>
            <p:ph idx="1"/>
          </p:nvPr>
        </p:nvSpPr>
        <p:spPr/>
        <p:txBody>
          <a:bodyPr>
            <a:normAutofit fontScale="92500" lnSpcReduction="20000"/>
          </a:bodyPr>
          <a:lstStyle/>
          <a:p>
            <a:pPr lvl="0"/>
            <a:r>
              <a:rPr lang="da-DK" dirty="0" smtClean="0"/>
              <a:t>Opgaveniveau: Hvor godt forstår den studerende opgaven, og hvordan præsterer den studerende?</a:t>
            </a:r>
          </a:p>
          <a:p>
            <a:pPr lvl="0"/>
            <a:r>
              <a:rPr lang="da-DK" dirty="0" smtClean="0"/>
              <a:t>Procesniveau: Hvad er de vigtigste elementer i processen, som den studerende skal forstå og skal mestre?</a:t>
            </a:r>
          </a:p>
          <a:p>
            <a:pPr lvl="0"/>
            <a:r>
              <a:rPr lang="da-DK" dirty="0" smtClean="0"/>
              <a:t>Selvreguleringsniveau: Hvordan kan den studerende selv vurdere og regulere opgaven og de handlinger, som opgaven fører med sig?</a:t>
            </a:r>
          </a:p>
          <a:p>
            <a:pPr lvl="0"/>
            <a:r>
              <a:rPr lang="da-DK" dirty="0" smtClean="0"/>
              <a:t>Personligt niveau: Hvordan evaluerer den studerende sig selv på det personlige plan i læringsprocessen?</a:t>
            </a:r>
          </a:p>
          <a:p>
            <a:endParaRPr lang="da-DK" dirty="0"/>
          </a:p>
        </p:txBody>
      </p:sp>
    </p:spTree>
    <p:extLst>
      <p:ext uri="{BB962C8B-B14F-4D97-AF65-F5344CB8AC3E}">
        <p14:creationId xmlns:p14="http://schemas.microsoft.com/office/powerpoint/2010/main" val="1784467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Overordnet mål</a:t>
            </a:r>
            <a:endParaRPr lang="da-DK" dirty="0"/>
          </a:p>
        </p:txBody>
      </p:sp>
      <p:sp>
        <p:nvSpPr>
          <p:cNvPr id="3" name="Pladsholder til indhold 2"/>
          <p:cNvSpPr>
            <a:spLocks noGrp="1"/>
          </p:cNvSpPr>
          <p:nvPr>
            <p:ph idx="1"/>
          </p:nvPr>
        </p:nvSpPr>
        <p:spPr/>
        <p:txBody>
          <a:bodyPr/>
          <a:lstStyle/>
          <a:p>
            <a:pPr marL="0" indent="0">
              <a:buNone/>
            </a:pPr>
            <a:endParaRPr lang="da-DK" dirty="0" smtClean="0"/>
          </a:p>
          <a:p>
            <a:pPr marL="0" indent="0">
              <a:buNone/>
            </a:pPr>
            <a:r>
              <a:rPr lang="da-DK" dirty="0" smtClean="0"/>
              <a:t>Praktikanten </a:t>
            </a:r>
            <a:r>
              <a:rPr lang="da-DK" dirty="0"/>
              <a:t>kan </a:t>
            </a:r>
            <a:r>
              <a:rPr lang="da-DK" dirty="0" smtClean="0"/>
              <a:t>evaluere sig selv og står på egne ben.</a:t>
            </a:r>
            <a:endParaRPr lang="da-DK" dirty="0"/>
          </a:p>
        </p:txBody>
      </p:sp>
    </p:spTree>
    <p:extLst>
      <p:ext uri="{BB962C8B-B14F-4D97-AF65-F5344CB8AC3E}">
        <p14:creationId xmlns:p14="http://schemas.microsoft.com/office/powerpoint/2010/main" val="286325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To former for feedback</a:t>
            </a:r>
            <a:endParaRPr lang="da-DK" dirty="0"/>
          </a:p>
        </p:txBody>
      </p:sp>
      <p:sp>
        <p:nvSpPr>
          <p:cNvPr id="3" name="Pladsholder til indhold 2"/>
          <p:cNvSpPr>
            <a:spLocks noGrp="1"/>
          </p:cNvSpPr>
          <p:nvPr>
            <p:ph idx="1"/>
          </p:nvPr>
        </p:nvSpPr>
        <p:spPr/>
        <p:txBody>
          <a:bodyPr vert="horz" lIns="91440" tIns="45720" rIns="91440" bIns="45720" rtlCol="0" anchor="t">
            <a:normAutofit fontScale="85000" lnSpcReduction="10000"/>
          </a:bodyPr>
          <a:lstStyle/>
          <a:p>
            <a:r>
              <a:rPr lang="da-DK" dirty="0"/>
              <a:t>Den </a:t>
            </a:r>
            <a:r>
              <a:rPr lang="da-DK" i="1" dirty="0" err="1"/>
              <a:t>summative</a:t>
            </a:r>
            <a:r>
              <a:rPr lang="da-DK" i="1" dirty="0"/>
              <a:t> feedback </a:t>
            </a:r>
            <a:r>
              <a:rPr lang="da-DK" dirty="0"/>
              <a:t>svarer til at få en karakter eller en bedømmelse af en handling eller et produkt, fx en artikel eller et indslag. </a:t>
            </a:r>
            <a:endParaRPr lang="en-US" dirty="0"/>
          </a:p>
          <a:p>
            <a:r>
              <a:rPr lang="da-DK" dirty="0"/>
              <a:t>Den </a:t>
            </a:r>
            <a:r>
              <a:rPr lang="da-DK" i="1" dirty="0"/>
              <a:t>formative feedback </a:t>
            </a:r>
            <a:r>
              <a:rPr lang="da-DK" dirty="0"/>
              <a:t>indeholder informationer, der kan bruges for at ændre praktikantens opfattelse af noget eller praktikantens opførsel.</a:t>
            </a:r>
          </a:p>
          <a:p>
            <a:r>
              <a:rPr lang="da-DK" dirty="0"/>
              <a:t>Med </a:t>
            </a:r>
            <a:r>
              <a:rPr lang="da-DK" dirty="0" err="1"/>
              <a:t>summativ</a:t>
            </a:r>
            <a:r>
              <a:rPr lang="da-DK" dirty="0"/>
              <a:t> feedback får man altså en evaluering; med den formative feedback skulle man gerne have mulighed for at lære noget og løse en opgave bedre fremover.</a:t>
            </a:r>
          </a:p>
          <a:p>
            <a:pPr marL="0" indent="0" algn="r">
              <a:buNone/>
            </a:pPr>
            <a:r>
              <a:rPr lang="da-DK" dirty="0" err="1"/>
              <a:t>(Shute</a:t>
            </a:r>
            <a:r>
              <a:rPr lang="da-DK" dirty="0"/>
              <a:t> 2008)</a:t>
            </a:r>
          </a:p>
        </p:txBody>
      </p:sp>
    </p:spTree>
    <p:extLst>
      <p:ext uri="{BB962C8B-B14F-4D97-AF65-F5344CB8AC3E}">
        <p14:creationId xmlns:p14="http://schemas.microsoft.com/office/powerpoint/2010/main" val="1187429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a:t>
            </a:r>
            <a:r>
              <a:rPr lang="da-DK" dirty="0" smtClean="0"/>
              <a:t>ormativ feedback kan…</a:t>
            </a:r>
            <a:endParaRPr lang="da-DK" dirty="0"/>
          </a:p>
        </p:txBody>
      </p:sp>
      <p:sp>
        <p:nvSpPr>
          <p:cNvPr id="3" name="Pladsholder til indhold 2"/>
          <p:cNvSpPr>
            <a:spLocks noGrp="1"/>
          </p:cNvSpPr>
          <p:nvPr>
            <p:ph idx="1"/>
          </p:nvPr>
        </p:nvSpPr>
        <p:spPr/>
        <p:txBody>
          <a:bodyPr>
            <a:noAutofit/>
          </a:bodyPr>
          <a:lstStyle/>
          <a:p>
            <a:r>
              <a:rPr lang="da-DK" sz="2600" dirty="0" smtClean="0"/>
              <a:t>reducere </a:t>
            </a:r>
            <a:r>
              <a:rPr lang="da-DK" sz="2600" dirty="0"/>
              <a:t>usikkerheden om, </a:t>
            </a:r>
            <a:r>
              <a:rPr lang="da-DK" sz="2600" dirty="0" smtClean="0"/>
              <a:t>hvor godt </a:t>
            </a:r>
            <a:r>
              <a:rPr lang="da-DK" sz="2600" dirty="0"/>
              <a:t>eller dårligt man præsterer. Usikkerhed kan være skadelig og i </a:t>
            </a:r>
            <a:r>
              <a:rPr lang="da-DK" sz="2600" dirty="0" smtClean="0"/>
              <a:t>hvert fald </a:t>
            </a:r>
            <a:r>
              <a:rPr lang="da-DK" sz="2600" dirty="0"/>
              <a:t>ubehagelig, og usikkerhed kan distrahere praktikanten, så </a:t>
            </a:r>
            <a:r>
              <a:rPr lang="da-DK" sz="2600" dirty="0" smtClean="0"/>
              <a:t>vedkommende har </a:t>
            </a:r>
            <a:r>
              <a:rPr lang="da-DK" sz="2600" dirty="0"/>
              <a:t>svært ved at fokusere på en given opgave og præsterer dårligere. </a:t>
            </a:r>
            <a:endParaRPr lang="da-DK" sz="2600" dirty="0" smtClean="0"/>
          </a:p>
          <a:p>
            <a:r>
              <a:rPr lang="da-DK" sz="2600" dirty="0" smtClean="0"/>
              <a:t>reducere den </a:t>
            </a:r>
            <a:r>
              <a:rPr lang="da-DK" sz="2600" dirty="0"/>
              <a:t>læringsmæssige eller erkendelsesmæssige belastning hos den enkelte. </a:t>
            </a:r>
            <a:r>
              <a:rPr lang="da-DK" sz="2600" dirty="0" smtClean="0"/>
              <a:t>I den </a:t>
            </a:r>
            <a:r>
              <a:rPr lang="da-DK" sz="2600" dirty="0"/>
              <a:t>journalistiske arbejdsproces kan feedback fx reducere </a:t>
            </a:r>
            <a:r>
              <a:rPr lang="da-DK" sz="2600" dirty="0" smtClean="0"/>
              <a:t>kompleksiteten, hvis </a:t>
            </a:r>
            <a:r>
              <a:rPr lang="da-DK" sz="2600" dirty="0"/>
              <a:t>praktikanten løbende får feedback på forskellige elementer af </a:t>
            </a:r>
            <a:r>
              <a:rPr lang="da-DK" sz="2600" dirty="0" smtClean="0"/>
              <a:t>en arbejdsopgave. </a:t>
            </a:r>
          </a:p>
          <a:p>
            <a:r>
              <a:rPr lang="da-DK" sz="2600" dirty="0" smtClean="0"/>
              <a:t>korrigere </a:t>
            </a:r>
            <a:r>
              <a:rPr lang="da-DK" sz="2600" dirty="0"/>
              <a:t>fejl, opklare misforståelser og </a:t>
            </a:r>
            <a:r>
              <a:rPr lang="da-DK" sz="2600" dirty="0" smtClean="0"/>
              <a:t>forhindre uhensigtsmæssige </a:t>
            </a:r>
            <a:r>
              <a:rPr lang="da-DK" sz="2600" dirty="0"/>
              <a:t>måder at arbejde på.</a:t>
            </a:r>
          </a:p>
        </p:txBody>
      </p:sp>
    </p:spTree>
    <p:extLst>
      <p:ext uri="{BB962C8B-B14F-4D97-AF65-F5344CB8AC3E}">
        <p14:creationId xmlns:p14="http://schemas.microsoft.com/office/powerpoint/2010/main" val="3356988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To funktioner for formativ feedback</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r>
              <a:rPr lang="da-DK" dirty="0"/>
              <a:t>Den kan være </a:t>
            </a:r>
            <a:r>
              <a:rPr lang="da-DK" i="1" dirty="0"/>
              <a:t>handlingsanvisende </a:t>
            </a:r>
            <a:r>
              <a:rPr lang="da-DK" dirty="0"/>
              <a:t>ved at pege på, hvad der skal revideres eller korrigeres. </a:t>
            </a:r>
            <a:endParaRPr lang="en-US" dirty="0"/>
          </a:p>
          <a:p>
            <a:r>
              <a:rPr lang="da-DK" dirty="0"/>
              <a:t>Den kan være </a:t>
            </a:r>
            <a:r>
              <a:rPr lang="da-DK" i="1" dirty="0"/>
              <a:t>handlingsfremmende </a:t>
            </a:r>
            <a:r>
              <a:rPr lang="da-DK" dirty="0"/>
              <a:t>ved at </a:t>
            </a:r>
            <a:r>
              <a:rPr lang="da-DK" dirty="0" err="1"/>
              <a:t>facilitere</a:t>
            </a:r>
            <a:r>
              <a:rPr lang="da-DK" dirty="0"/>
              <a:t> processen og forklare, hvordan man kan revidere eller forbedre produktet,  processen og sin egen ageren.</a:t>
            </a:r>
          </a:p>
          <a:p>
            <a:endParaRPr lang="da-DK" dirty="0"/>
          </a:p>
          <a:p>
            <a:pPr marL="0" indent="0" algn="r">
              <a:buNone/>
            </a:pPr>
            <a:r>
              <a:rPr lang="da-DK" sz="2400" dirty="0"/>
              <a:t>(Black og </a:t>
            </a:r>
            <a:r>
              <a:rPr lang="da-DK" sz="2400" dirty="0" err="1"/>
              <a:t>Wiliam</a:t>
            </a:r>
            <a:r>
              <a:rPr lang="da-DK" sz="2400" dirty="0"/>
              <a:t> 1998)</a:t>
            </a:r>
          </a:p>
        </p:txBody>
      </p:sp>
    </p:spTree>
    <p:extLst>
      <p:ext uri="{BB962C8B-B14F-4D97-AF65-F5344CB8AC3E}">
        <p14:creationId xmlns:p14="http://schemas.microsoft.com/office/powerpoint/2010/main" val="2979880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Eksempel på formativ feedback</a:t>
            </a:r>
            <a:endParaRPr lang="da-DK" dirty="0"/>
          </a:p>
        </p:txBody>
      </p:sp>
      <p:sp>
        <p:nvSpPr>
          <p:cNvPr id="3" name="Pladsholder til indhold 2"/>
          <p:cNvSpPr>
            <a:spLocks noGrp="1"/>
          </p:cNvSpPr>
          <p:nvPr>
            <p:ph idx="1"/>
          </p:nvPr>
        </p:nvSpPr>
        <p:spPr>
          <a:xfrm>
            <a:off x="467544" y="1484784"/>
            <a:ext cx="8229600" cy="4525963"/>
          </a:xfrm>
        </p:spPr>
        <p:txBody>
          <a:bodyPr vert="horz" lIns="91440" tIns="45720" rIns="91440" bIns="45720" rtlCol="0" anchor="t">
            <a:noAutofit/>
          </a:bodyPr>
          <a:lstStyle/>
          <a:p>
            <a:pPr marL="0" indent="0">
              <a:buNone/>
            </a:pPr>
            <a:r>
              <a:rPr lang="da-DK" sz="2300" b="1" dirty="0"/>
              <a:t>Journalist</a:t>
            </a:r>
            <a:r>
              <a:rPr lang="da-DK" sz="2300" dirty="0"/>
              <a:t>: ”Men det er nogle gode bidder, du finder bagefter og sådan noget.”</a:t>
            </a:r>
          </a:p>
          <a:p>
            <a:pPr marL="0" indent="0">
              <a:buNone/>
            </a:pPr>
            <a:r>
              <a:rPr lang="da-DK" sz="2300" b="1" dirty="0"/>
              <a:t>Praktikant</a:t>
            </a:r>
            <a:r>
              <a:rPr lang="da-DK" sz="2300" dirty="0"/>
              <a:t>: ”Mm”</a:t>
            </a:r>
          </a:p>
          <a:p>
            <a:pPr marL="0" indent="0">
              <a:buNone/>
            </a:pPr>
            <a:r>
              <a:rPr lang="da-DK" sz="2300" b="1" dirty="0"/>
              <a:t>Journalist</a:t>
            </a:r>
            <a:r>
              <a:rPr lang="da-DK" sz="2300" dirty="0"/>
              <a:t>: ”Det, synes jeg, fungerer fint”</a:t>
            </a:r>
          </a:p>
          <a:p>
            <a:pPr marL="0" indent="0">
              <a:buNone/>
            </a:pPr>
            <a:r>
              <a:rPr lang="da-DK" sz="2300" b="1" dirty="0"/>
              <a:t>Praktikant</a:t>
            </a:r>
            <a:r>
              <a:rPr lang="da-DK" sz="2300" dirty="0"/>
              <a:t>: ”Mm, men havde det hjulpet at bytte rundt på det? … Man skal vel høre tyskeren først, jo?”</a:t>
            </a:r>
          </a:p>
          <a:p>
            <a:pPr marL="0" indent="0">
              <a:buNone/>
            </a:pPr>
            <a:r>
              <a:rPr lang="da-DK" sz="2300" b="1" dirty="0"/>
              <a:t>Journalist</a:t>
            </a:r>
            <a:r>
              <a:rPr lang="da-DK" sz="2300" dirty="0"/>
              <a:t>: ”Ja. Nej, nej, det kan vi ikke”</a:t>
            </a:r>
          </a:p>
          <a:p>
            <a:pPr marL="0" indent="0">
              <a:buNone/>
            </a:pPr>
            <a:r>
              <a:rPr lang="da-DK" sz="2300" b="1" dirty="0"/>
              <a:t>Praktikant</a:t>
            </a:r>
            <a:r>
              <a:rPr lang="da-DK" sz="2300" dirty="0"/>
              <a:t>: ”Så det er mere…”</a:t>
            </a:r>
          </a:p>
          <a:p>
            <a:pPr marL="0" indent="0">
              <a:buNone/>
            </a:pPr>
            <a:r>
              <a:rPr lang="da-DK" sz="2300" b="1" dirty="0"/>
              <a:t>Journalist</a:t>
            </a:r>
            <a:r>
              <a:rPr lang="da-DK" sz="2300" dirty="0"/>
              <a:t>: ”Nej, det kan vi ikke. Det kan vi ikke. Vi skal have forudsætningen først, ikke? ”</a:t>
            </a:r>
          </a:p>
          <a:p>
            <a:pPr marL="0" indent="0">
              <a:buNone/>
            </a:pPr>
            <a:r>
              <a:rPr lang="da-DK" sz="2300" b="1" dirty="0"/>
              <a:t>Praktikant</a:t>
            </a:r>
            <a:r>
              <a:rPr lang="da-DK" sz="2300" dirty="0"/>
              <a:t>: ”Ja.”</a:t>
            </a:r>
          </a:p>
          <a:p>
            <a:pPr marL="0" indent="0">
              <a:buNone/>
            </a:pPr>
            <a:r>
              <a:rPr lang="da-DK" sz="2300" dirty="0"/>
              <a:t>Journalist: ”Forudsætningen er jo, at vi ved, at tyskerne stadigvæk kritiserer.”</a:t>
            </a:r>
          </a:p>
        </p:txBody>
      </p:sp>
    </p:spTree>
    <p:extLst>
      <p:ext uri="{BB962C8B-B14F-4D97-AF65-F5344CB8AC3E}">
        <p14:creationId xmlns:p14="http://schemas.microsoft.com/office/powerpoint/2010/main" val="2401611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Summativ</a:t>
            </a:r>
            <a:r>
              <a:rPr lang="da-DK" dirty="0" smtClean="0"/>
              <a:t> feedback</a:t>
            </a:r>
            <a:endParaRPr lang="da-DK" dirty="0"/>
          </a:p>
        </p:txBody>
      </p:sp>
      <p:sp>
        <p:nvSpPr>
          <p:cNvPr id="3" name="Pladsholder til indhold 2"/>
          <p:cNvSpPr>
            <a:spLocks noGrp="1"/>
          </p:cNvSpPr>
          <p:nvPr>
            <p:ph idx="1"/>
          </p:nvPr>
        </p:nvSpPr>
        <p:spPr/>
        <p:txBody>
          <a:bodyPr>
            <a:normAutofit/>
          </a:bodyPr>
          <a:lstStyle/>
          <a:p>
            <a:pPr marL="0" indent="0">
              <a:buNone/>
            </a:pPr>
            <a:r>
              <a:rPr lang="da-DK" dirty="0" smtClean="0"/>
              <a:t>Giver </a:t>
            </a:r>
            <a:r>
              <a:rPr lang="da-DK" dirty="0" smtClean="0"/>
              <a:t>meget lidt næring til læring, fordi det kun er en opsummering af, hvordan det går.</a:t>
            </a:r>
          </a:p>
          <a:p>
            <a:pPr marL="0" indent="0">
              <a:buNone/>
            </a:pPr>
            <a:endParaRPr lang="da-DK" dirty="0" smtClean="0"/>
          </a:p>
          <a:p>
            <a:pPr marL="0" indent="0">
              <a:buNone/>
            </a:pPr>
            <a:r>
              <a:rPr lang="da-DK" dirty="0" smtClean="0"/>
              <a:t>Feedback </a:t>
            </a:r>
            <a:r>
              <a:rPr lang="da-DK" dirty="0"/>
              <a:t>er mest effektiv, når den indeholder detaljer om, hvordan man </a:t>
            </a:r>
            <a:r>
              <a:rPr lang="da-DK" dirty="0" smtClean="0"/>
              <a:t>kan forbedre </a:t>
            </a:r>
            <a:r>
              <a:rPr lang="da-DK" dirty="0"/>
              <a:t>sin præstation i stedet for blot at indikere, om præstationen er </a:t>
            </a:r>
            <a:r>
              <a:rPr lang="da-DK" dirty="0" smtClean="0"/>
              <a:t>god eller </a:t>
            </a:r>
            <a:r>
              <a:rPr lang="da-DK" dirty="0"/>
              <a:t>dårlig.</a:t>
            </a:r>
          </a:p>
        </p:txBody>
      </p:sp>
    </p:spTree>
    <p:extLst>
      <p:ext uri="{BB962C8B-B14F-4D97-AF65-F5344CB8AC3E}">
        <p14:creationId xmlns:p14="http://schemas.microsoft.com/office/powerpoint/2010/main" val="1041879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Eksempel på </a:t>
            </a:r>
            <a:r>
              <a:rPr lang="da-DK" dirty="0" err="1" smtClean="0"/>
              <a:t>summativ</a:t>
            </a:r>
            <a:r>
              <a:rPr lang="da-DK" dirty="0" smtClean="0"/>
              <a:t> feedback</a:t>
            </a:r>
            <a:endParaRPr lang="da-DK" dirty="0"/>
          </a:p>
        </p:txBody>
      </p:sp>
      <p:sp>
        <p:nvSpPr>
          <p:cNvPr id="3" name="Pladsholder til indhold 2"/>
          <p:cNvSpPr>
            <a:spLocks noGrp="1"/>
          </p:cNvSpPr>
          <p:nvPr>
            <p:ph idx="1"/>
          </p:nvPr>
        </p:nvSpPr>
        <p:spPr/>
        <p:txBody>
          <a:bodyPr/>
          <a:lstStyle/>
          <a:p>
            <a:pPr marL="0" indent="0">
              <a:buNone/>
            </a:pPr>
            <a:r>
              <a:rPr lang="da-DK" dirty="0" smtClean="0"/>
              <a:t>Fra skriftlig efterkritik på dagblad</a:t>
            </a:r>
          </a:p>
          <a:p>
            <a:pPr marL="0" indent="0">
              <a:buNone/>
            </a:pPr>
            <a:endParaRPr lang="da-DK" dirty="0" smtClean="0"/>
          </a:p>
          <a:p>
            <a:pPr marL="0" indent="0">
              <a:buNone/>
            </a:pPr>
            <a:r>
              <a:rPr lang="da-DK" dirty="0" smtClean="0"/>
              <a:t>”Jeg </a:t>
            </a:r>
            <a:r>
              <a:rPr lang="da-DK" dirty="0"/>
              <a:t>har holdt </a:t>
            </a:r>
            <a:r>
              <a:rPr lang="da-DK" dirty="0" smtClean="0"/>
              <a:t>skarpt </a:t>
            </a:r>
            <a:r>
              <a:rPr lang="da-DK" dirty="0"/>
              <a:t>øje med de forskellige redaktionelle sider på Facebook, og konklusionen er entydig: Vi har givet den gas på Facebook, og det går fantastisk</a:t>
            </a:r>
            <a:r>
              <a:rPr lang="da-DK" dirty="0" smtClean="0"/>
              <a:t>.”</a:t>
            </a:r>
            <a:endParaRPr lang="da-DK" dirty="0"/>
          </a:p>
        </p:txBody>
      </p:sp>
    </p:spTree>
    <p:extLst>
      <p:ext uri="{BB962C8B-B14F-4D97-AF65-F5344CB8AC3E}">
        <p14:creationId xmlns:p14="http://schemas.microsoft.com/office/powerpoint/2010/main" val="2411410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Omfang og form</a:t>
            </a:r>
            <a:endParaRPr lang="da-DK"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2007562114"/>
              </p:ext>
            </p:extLst>
          </p:nvPr>
        </p:nvGraphicFramePr>
        <p:xfrm>
          <a:off x="457200" y="1600201"/>
          <a:ext cx="7787208" cy="4205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boks 4"/>
          <p:cNvSpPr txBox="1"/>
          <p:nvPr/>
        </p:nvSpPr>
        <p:spPr>
          <a:xfrm>
            <a:off x="6516216" y="3523074"/>
            <a:ext cx="2160240" cy="369332"/>
          </a:xfrm>
          <a:prstGeom prst="rect">
            <a:avLst/>
          </a:prstGeom>
          <a:noFill/>
        </p:spPr>
        <p:txBody>
          <a:bodyPr wrap="square" rtlCol="0">
            <a:spAutoFit/>
          </a:bodyPr>
          <a:lstStyle/>
          <a:p>
            <a:r>
              <a:rPr lang="da-DK" dirty="0" smtClean="0"/>
              <a:t>Formativ feedback</a:t>
            </a:r>
            <a:endParaRPr lang="da-DK" dirty="0"/>
          </a:p>
        </p:txBody>
      </p:sp>
      <p:sp>
        <p:nvSpPr>
          <p:cNvPr id="6" name="Tekstboks 5"/>
          <p:cNvSpPr txBox="1"/>
          <p:nvPr/>
        </p:nvSpPr>
        <p:spPr>
          <a:xfrm>
            <a:off x="179512" y="3501008"/>
            <a:ext cx="2160240" cy="369332"/>
          </a:xfrm>
          <a:prstGeom prst="rect">
            <a:avLst/>
          </a:prstGeom>
          <a:noFill/>
        </p:spPr>
        <p:txBody>
          <a:bodyPr wrap="square" rtlCol="0">
            <a:spAutoFit/>
          </a:bodyPr>
          <a:lstStyle/>
          <a:p>
            <a:r>
              <a:rPr lang="da-DK" dirty="0" err="1" smtClean="0"/>
              <a:t>Summativ</a:t>
            </a:r>
            <a:r>
              <a:rPr lang="da-DK" dirty="0" smtClean="0"/>
              <a:t> feedback</a:t>
            </a:r>
            <a:endParaRPr lang="da-DK" dirty="0"/>
          </a:p>
        </p:txBody>
      </p:sp>
      <p:sp>
        <p:nvSpPr>
          <p:cNvPr id="7" name="Tekstboks 6"/>
          <p:cNvSpPr txBox="1"/>
          <p:nvPr/>
        </p:nvSpPr>
        <p:spPr>
          <a:xfrm>
            <a:off x="3491880" y="5795972"/>
            <a:ext cx="2160240" cy="369332"/>
          </a:xfrm>
          <a:prstGeom prst="rect">
            <a:avLst/>
          </a:prstGeom>
          <a:noFill/>
        </p:spPr>
        <p:txBody>
          <a:bodyPr wrap="square" rtlCol="0">
            <a:spAutoFit/>
          </a:bodyPr>
          <a:lstStyle/>
          <a:p>
            <a:r>
              <a:rPr lang="da-DK" dirty="0" smtClean="0"/>
              <a:t>Hyppig feedback</a:t>
            </a:r>
            <a:endParaRPr lang="da-DK" dirty="0"/>
          </a:p>
        </p:txBody>
      </p:sp>
      <p:sp>
        <p:nvSpPr>
          <p:cNvPr id="8" name="Tekstboks 7"/>
          <p:cNvSpPr txBox="1"/>
          <p:nvPr/>
        </p:nvSpPr>
        <p:spPr>
          <a:xfrm>
            <a:off x="3419872" y="1196752"/>
            <a:ext cx="2160240" cy="369332"/>
          </a:xfrm>
          <a:prstGeom prst="rect">
            <a:avLst/>
          </a:prstGeom>
          <a:noFill/>
        </p:spPr>
        <p:txBody>
          <a:bodyPr wrap="square" rtlCol="0">
            <a:spAutoFit/>
          </a:bodyPr>
          <a:lstStyle/>
          <a:p>
            <a:r>
              <a:rPr lang="da-DK" dirty="0" smtClean="0"/>
              <a:t>Sjælden feedback</a:t>
            </a:r>
            <a:endParaRPr lang="da-DK" dirty="0"/>
          </a:p>
        </p:txBody>
      </p:sp>
      <p:sp>
        <p:nvSpPr>
          <p:cNvPr id="9" name="Tekstboks 8"/>
          <p:cNvSpPr txBox="1"/>
          <p:nvPr/>
        </p:nvSpPr>
        <p:spPr>
          <a:xfrm>
            <a:off x="5436096" y="6421978"/>
            <a:ext cx="3329770" cy="369332"/>
          </a:xfrm>
          <a:prstGeom prst="rect">
            <a:avLst/>
          </a:prstGeom>
          <a:noFill/>
        </p:spPr>
        <p:txBody>
          <a:bodyPr wrap="none" rtlCol="0">
            <a:spAutoFit/>
          </a:bodyPr>
          <a:lstStyle/>
          <a:p>
            <a:r>
              <a:rPr lang="da-DK" dirty="0" smtClean="0"/>
              <a:t>(Gravengaard og Rimestad 2015)</a:t>
            </a:r>
            <a:endParaRPr lang="da-DK" dirty="0"/>
          </a:p>
        </p:txBody>
      </p:sp>
    </p:spTree>
    <p:extLst>
      <p:ext uri="{BB962C8B-B14F-4D97-AF65-F5344CB8AC3E}">
        <p14:creationId xmlns:p14="http://schemas.microsoft.com/office/powerpoint/2010/main" val="417947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a:lstStyle/>
          <a:p>
            <a:r>
              <a:rPr lang="da-DK" dirty="0" smtClean="0"/>
              <a:t>Behov for anerkendelse</a:t>
            </a:r>
          </a:p>
          <a:p>
            <a:r>
              <a:rPr lang="da-DK" dirty="0" smtClean="0"/>
              <a:t>Feedback-modellen</a:t>
            </a:r>
          </a:p>
          <a:p>
            <a:r>
              <a:rPr lang="da-DK" dirty="0" smtClean="0"/>
              <a:t>To former for feedback</a:t>
            </a:r>
          </a:p>
          <a:p>
            <a:r>
              <a:rPr lang="da-DK" dirty="0" smtClean="0"/>
              <a:t>Omfang og form</a:t>
            </a:r>
          </a:p>
          <a:p>
            <a:r>
              <a:rPr lang="da-DK" dirty="0" smtClean="0"/>
              <a:t>Mentorordninger</a:t>
            </a:r>
          </a:p>
          <a:p>
            <a:endParaRPr lang="da-DK" dirty="0" smtClean="0"/>
          </a:p>
          <a:p>
            <a:endParaRPr lang="da-DK" dirty="0"/>
          </a:p>
        </p:txBody>
      </p:sp>
    </p:spTree>
    <p:extLst>
      <p:ext uri="{BB962C8B-B14F-4D97-AF65-F5344CB8AC3E}">
        <p14:creationId xmlns:p14="http://schemas.microsoft.com/office/powerpoint/2010/main" val="2979454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Mentorordninger</a:t>
            </a:r>
            <a:endParaRPr lang="da-DK" dirty="0"/>
          </a:p>
        </p:txBody>
      </p:sp>
      <p:sp>
        <p:nvSpPr>
          <p:cNvPr id="3" name="Pladsholder til indhold 2"/>
          <p:cNvSpPr>
            <a:spLocks noGrp="1"/>
          </p:cNvSpPr>
          <p:nvPr>
            <p:ph idx="1"/>
          </p:nvPr>
        </p:nvSpPr>
        <p:spPr/>
        <p:txBody>
          <a:bodyPr>
            <a:normAutofit/>
          </a:bodyPr>
          <a:lstStyle/>
          <a:p>
            <a:r>
              <a:rPr lang="da-DK" dirty="0" smtClean="0"/>
              <a:t>Indhold og form bestemt af ledelsen – en mentor har ansvaret for og daglig, løbende  kontakt med praktikanten.</a:t>
            </a:r>
          </a:p>
          <a:p>
            <a:r>
              <a:rPr lang="da-DK" dirty="0" smtClean="0"/>
              <a:t>Udpeget af ledelsen, men uden forpligtende indhold og form.</a:t>
            </a:r>
          </a:p>
          <a:p>
            <a:r>
              <a:rPr lang="da-DK" dirty="0" smtClean="0"/>
              <a:t>Slet ingen forpligtelser i mentorordningen – det er op til den enkelte praktikant og medarbejder at beslutte form og indhold.</a:t>
            </a:r>
            <a:endParaRPr lang="da-DK" dirty="0"/>
          </a:p>
        </p:txBody>
      </p:sp>
    </p:spTree>
    <p:extLst>
      <p:ext uri="{BB962C8B-B14F-4D97-AF65-F5344CB8AC3E}">
        <p14:creationId xmlns:p14="http://schemas.microsoft.com/office/powerpoint/2010/main" val="2315104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Hvem har ansvaret?</a:t>
            </a:r>
            <a:endParaRPr lang="da-DK" dirty="0"/>
          </a:p>
        </p:txBody>
      </p:sp>
      <p:sp>
        <p:nvSpPr>
          <p:cNvPr id="3" name="Pladsholder til indhold 2"/>
          <p:cNvSpPr>
            <a:spLocks noGrp="1"/>
          </p:cNvSpPr>
          <p:nvPr>
            <p:ph idx="1"/>
          </p:nvPr>
        </p:nvSpPr>
        <p:spPr/>
        <p:txBody>
          <a:bodyPr/>
          <a:lstStyle/>
          <a:p>
            <a:r>
              <a:rPr lang="da-DK" dirty="0" smtClean="0"/>
              <a:t>Fælles ansvar for feedback</a:t>
            </a:r>
          </a:p>
          <a:p>
            <a:r>
              <a:rPr lang="da-DK" dirty="0" smtClean="0"/>
              <a:t>Ledelsesmæssigt ansvar for at udpege mentorer og vejledere, der spiller en rolle i praktikantens læringsforløb</a:t>
            </a:r>
            <a:endParaRPr lang="da-DK" dirty="0"/>
          </a:p>
        </p:txBody>
      </p:sp>
    </p:spTree>
    <p:extLst>
      <p:ext uri="{BB962C8B-B14F-4D97-AF65-F5344CB8AC3E}">
        <p14:creationId xmlns:p14="http://schemas.microsoft.com/office/powerpoint/2010/main" val="349901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”Du lærer jo af din nærmeste, uddannede kollega. Du lærer også meget af at arbejde sammen med andre praktikanter. Og så skal der være et godt samspil med de redigerende og med ledelsen. Og så skal den der feedbackfunktion fungere.”</a:t>
            </a:r>
          </a:p>
          <a:p>
            <a:pPr marL="0" indent="0">
              <a:buNone/>
            </a:pPr>
            <a:endParaRPr lang="da-DK" dirty="0"/>
          </a:p>
          <a:p>
            <a:pPr marL="0" indent="0" algn="r">
              <a:buNone/>
            </a:pPr>
            <a:r>
              <a:rPr lang="da-DK" sz="2400" dirty="0" smtClean="0"/>
              <a:t>(Redaktør </a:t>
            </a:r>
            <a:r>
              <a:rPr lang="da-DK" sz="2400" dirty="0"/>
              <a:t>på </a:t>
            </a:r>
            <a:r>
              <a:rPr lang="da-DK" sz="2400" dirty="0" smtClean="0"/>
              <a:t>dagblad)</a:t>
            </a:r>
            <a:endParaRPr lang="da-DK" sz="2400" dirty="0"/>
          </a:p>
          <a:p>
            <a:pPr marL="0" indent="0">
              <a:buNone/>
            </a:pPr>
            <a:endParaRPr lang="da-DK" dirty="0"/>
          </a:p>
        </p:txBody>
      </p:sp>
    </p:spTree>
    <p:extLst>
      <p:ext uri="{BB962C8B-B14F-4D97-AF65-F5344CB8AC3E}">
        <p14:creationId xmlns:p14="http://schemas.microsoft.com/office/powerpoint/2010/main" val="281529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Behov for anerkendelse</a:t>
            </a:r>
            <a:endParaRPr lang="da-DK" dirty="0"/>
          </a:p>
        </p:txBody>
      </p:sp>
      <p:sp>
        <p:nvSpPr>
          <p:cNvPr id="3" name="Pladsholder til indhold 2"/>
          <p:cNvSpPr>
            <a:spLocks noGrp="1"/>
          </p:cNvSpPr>
          <p:nvPr>
            <p:ph idx="1"/>
          </p:nvPr>
        </p:nvSpPr>
        <p:spPr>
          <a:xfrm>
            <a:off x="457200" y="1600200"/>
            <a:ext cx="8229600" cy="5088094"/>
          </a:xfrm>
        </p:spPr>
        <p:txBody>
          <a:bodyPr vert="horz" lIns="91440" tIns="45720" rIns="91440" bIns="45720" rtlCol="0" anchor="t">
            <a:normAutofit/>
          </a:bodyPr>
          <a:lstStyle/>
          <a:p>
            <a:pPr marL="0" indent="0">
              <a:buNone/>
            </a:pPr>
            <a:r>
              <a:rPr lang="da-DK" dirty="0"/>
              <a:t>“Menneskelige subjekter opnår nemlig kun et intakt selvforhold i kraft af at se sig selv bekræftet eller anerkendt på grund af værdien af bestemte egenskaber og rettigheder”</a:t>
            </a:r>
          </a:p>
          <a:p>
            <a:pPr marL="0" indent="0">
              <a:buNone/>
            </a:pPr>
            <a:endParaRPr lang="da-DK" dirty="0"/>
          </a:p>
          <a:p>
            <a:pPr marL="0" indent="0" algn="r">
              <a:buNone/>
            </a:pPr>
            <a:r>
              <a:rPr lang="da-DK" sz="2400" dirty="0"/>
              <a:t>(</a:t>
            </a:r>
            <a:r>
              <a:rPr lang="da-DK" sz="2400" dirty="0" err="1"/>
              <a:t>Honneth</a:t>
            </a:r>
            <a:r>
              <a:rPr lang="da-DK" sz="2400" dirty="0"/>
              <a:t> 2006: 92)</a:t>
            </a:r>
          </a:p>
        </p:txBody>
      </p:sp>
    </p:spTree>
    <p:extLst>
      <p:ext uri="{BB962C8B-B14F-4D97-AF65-F5344CB8AC3E}">
        <p14:creationId xmlns:p14="http://schemas.microsoft.com/office/powerpoint/2010/main" val="1429948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3 sfærer</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smtClean="0"/>
              <a:t>I </a:t>
            </a:r>
            <a:r>
              <a:rPr lang="da-DK" i="1" dirty="0" smtClean="0"/>
              <a:t>privatsfæren </a:t>
            </a:r>
            <a:r>
              <a:rPr lang="da-DK" dirty="0"/>
              <a:t>kommer </a:t>
            </a:r>
            <a:r>
              <a:rPr lang="da-DK" dirty="0" smtClean="0"/>
              <a:t>anerkendelsen fra </a:t>
            </a:r>
            <a:r>
              <a:rPr lang="da-DK" dirty="0"/>
              <a:t>familie og venner i form af kærlighed og omsorg. </a:t>
            </a:r>
            <a:endParaRPr lang="da-DK" dirty="0" smtClean="0"/>
          </a:p>
          <a:p>
            <a:r>
              <a:rPr lang="da-DK" dirty="0" smtClean="0"/>
              <a:t>I </a:t>
            </a:r>
            <a:r>
              <a:rPr lang="da-DK" dirty="0"/>
              <a:t>den </a:t>
            </a:r>
            <a:r>
              <a:rPr lang="da-DK" i="1" dirty="0"/>
              <a:t>retslige </a:t>
            </a:r>
            <a:r>
              <a:rPr lang="da-DK" i="1" dirty="0" smtClean="0"/>
              <a:t>sfære </a:t>
            </a:r>
            <a:r>
              <a:rPr lang="da-DK" dirty="0" smtClean="0"/>
              <a:t>handler </a:t>
            </a:r>
            <a:r>
              <a:rPr lang="da-DK" dirty="0"/>
              <a:t>anerkendelsen om, at man som individ har bestemte rettigheder </a:t>
            </a:r>
            <a:r>
              <a:rPr lang="da-DK" dirty="0" smtClean="0"/>
              <a:t>og derfor </a:t>
            </a:r>
            <a:r>
              <a:rPr lang="da-DK" dirty="0"/>
              <a:t>opnår en form for </a:t>
            </a:r>
            <a:r>
              <a:rPr lang="da-DK" dirty="0" smtClean="0"/>
              <a:t>selvagtelse som </a:t>
            </a:r>
            <a:r>
              <a:rPr lang="da-DK" dirty="0"/>
              <a:t>borger i det pågældende samfund</a:t>
            </a:r>
            <a:r>
              <a:rPr lang="da-DK" dirty="0" smtClean="0"/>
              <a:t>. </a:t>
            </a:r>
          </a:p>
          <a:p>
            <a:r>
              <a:rPr lang="da-DK" dirty="0" smtClean="0"/>
              <a:t>Den </a:t>
            </a:r>
            <a:r>
              <a:rPr lang="da-DK" dirty="0"/>
              <a:t>tredje sfære, </a:t>
            </a:r>
            <a:r>
              <a:rPr lang="da-DK" i="1" dirty="0"/>
              <a:t>den solidariske sfære</a:t>
            </a:r>
            <a:r>
              <a:rPr lang="da-DK" dirty="0"/>
              <a:t>, indebærer anerkendelse i </a:t>
            </a:r>
            <a:r>
              <a:rPr lang="da-DK" dirty="0" smtClean="0"/>
              <a:t>fællesskaber, som </a:t>
            </a:r>
            <a:r>
              <a:rPr lang="da-DK" dirty="0"/>
              <a:t>har fælles værdier og normer, fx en medieorganisation.</a:t>
            </a:r>
          </a:p>
        </p:txBody>
      </p:sp>
    </p:spTree>
    <p:extLst>
      <p:ext uri="{BB962C8B-B14F-4D97-AF65-F5344CB8AC3E}">
        <p14:creationId xmlns:p14="http://schemas.microsoft.com/office/powerpoint/2010/main" val="298173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dsholder til indhold 3"/>
          <p:cNvGraphicFramePr>
            <a:graphicFrameLocks noGrp="1"/>
          </p:cNvGraphicFramePr>
          <p:nvPr>
            <p:ph idx="1"/>
            <p:extLst>
              <p:ext uri="{D42A27DB-BD31-4B8C-83A1-F6EECF244321}">
                <p14:modId xmlns:p14="http://schemas.microsoft.com/office/powerpoint/2010/main" val="4273307421"/>
              </p:ext>
            </p:extLst>
          </p:nvPr>
        </p:nvGraphicFramePr>
        <p:xfrm>
          <a:off x="457200" y="188640"/>
          <a:ext cx="8229600" cy="6552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ktangel 4"/>
          <p:cNvSpPr/>
          <p:nvPr/>
        </p:nvSpPr>
        <p:spPr>
          <a:xfrm>
            <a:off x="5724128" y="6237312"/>
            <a:ext cx="2675541" cy="369332"/>
          </a:xfrm>
          <a:prstGeom prst="rect">
            <a:avLst/>
          </a:prstGeom>
        </p:spPr>
        <p:txBody>
          <a:bodyPr wrap="none" anchor="t">
            <a:spAutoFit/>
          </a:bodyPr>
          <a:lstStyle/>
          <a:p>
            <a:r>
              <a:rPr lang="da-DK" dirty="0" err="1"/>
              <a:t>(Hattie</a:t>
            </a:r>
            <a:r>
              <a:rPr lang="da-DK" dirty="0"/>
              <a:t> og </a:t>
            </a:r>
            <a:r>
              <a:rPr lang="da-DK" dirty="0" err="1"/>
              <a:t>Timperley</a:t>
            </a:r>
            <a:r>
              <a:rPr lang="da-DK" dirty="0"/>
              <a:t> 2007)</a:t>
            </a:r>
          </a:p>
        </p:txBody>
      </p:sp>
    </p:spTree>
    <p:extLst>
      <p:ext uri="{BB962C8B-B14F-4D97-AF65-F5344CB8AC3E}">
        <p14:creationId xmlns:p14="http://schemas.microsoft.com/office/powerpoint/2010/main" val="690842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Formål</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lvl="0" indent="0">
              <a:buNone/>
            </a:pPr>
            <a:endParaRPr lang="en-US" dirty="0"/>
          </a:p>
          <a:p>
            <a:pPr marL="0" lvl="0" indent="0">
              <a:buNone/>
            </a:pPr>
            <a:r>
              <a:rPr lang="da-DK" dirty="0"/>
              <a:t>At reducere afstanden mellem den nuværende præstation eller forståelse og det ønskede mål.</a:t>
            </a:r>
          </a:p>
          <a:p>
            <a:pPr marL="0" indent="0">
              <a:buNone/>
            </a:pPr>
            <a:endParaRPr lang="da-DK" dirty="0"/>
          </a:p>
        </p:txBody>
      </p:sp>
    </p:spTree>
    <p:extLst>
      <p:ext uri="{BB962C8B-B14F-4D97-AF65-F5344CB8AC3E}">
        <p14:creationId xmlns:p14="http://schemas.microsoft.com/office/powerpoint/2010/main" val="222303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Metode</a:t>
            </a:r>
            <a:endParaRPr lang="da-DK" dirty="0"/>
          </a:p>
        </p:txBody>
      </p:sp>
      <p:sp>
        <p:nvSpPr>
          <p:cNvPr id="3" name="Pladsholder til indhold 2"/>
          <p:cNvSpPr>
            <a:spLocks noGrp="1"/>
          </p:cNvSpPr>
          <p:nvPr>
            <p:ph idx="1"/>
          </p:nvPr>
        </p:nvSpPr>
        <p:spPr/>
        <p:txBody>
          <a:bodyPr vert="horz" lIns="91440" tIns="45720" rIns="91440" bIns="45720" rtlCol="0" anchor="t">
            <a:normAutofit fontScale="92500"/>
          </a:bodyPr>
          <a:lstStyle/>
          <a:p>
            <a:pPr marL="0" lvl="0" indent="0">
              <a:buNone/>
            </a:pPr>
            <a:r>
              <a:rPr lang="da-DK" dirty="0"/>
              <a:t>Afstanden kan reduceres ved at</a:t>
            </a:r>
          </a:p>
          <a:p>
            <a:pPr lvl="0"/>
            <a:r>
              <a:rPr lang="da-DK" dirty="0"/>
              <a:t> Den studerende</a:t>
            </a:r>
          </a:p>
          <a:p>
            <a:pPr lvl="1"/>
            <a:r>
              <a:rPr lang="da-DK" dirty="0"/>
              <a:t>gør en øget indsats og bruger mere effektive strategier.</a:t>
            </a:r>
          </a:p>
          <a:p>
            <a:pPr lvl="1"/>
            <a:r>
              <a:rPr lang="da-DK" dirty="0"/>
              <a:t>forlader, ændrer eller sætter et lavere mål.</a:t>
            </a:r>
          </a:p>
          <a:p>
            <a:pPr lvl="0"/>
            <a:r>
              <a:rPr lang="da-DK" dirty="0"/>
              <a:t>Underviseren</a:t>
            </a:r>
          </a:p>
          <a:p>
            <a:pPr lvl="1"/>
            <a:r>
              <a:rPr lang="da-DK" dirty="0"/>
              <a:t>sørger for passende udfordrende og specifikke mål.</a:t>
            </a:r>
          </a:p>
          <a:p>
            <a:pPr lvl="1"/>
            <a:r>
              <a:rPr lang="da-DK" dirty="0"/>
              <a:t>hjælper den studerende til at nå målet ved hjælp af læringsstrategier og feedback.</a:t>
            </a:r>
          </a:p>
          <a:p>
            <a:pPr marL="0" indent="0">
              <a:buNone/>
            </a:pPr>
            <a:endParaRPr lang="da-DK" dirty="0"/>
          </a:p>
        </p:txBody>
      </p:sp>
    </p:spTree>
    <p:extLst>
      <p:ext uri="{BB962C8B-B14F-4D97-AF65-F5344CB8AC3E}">
        <p14:creationId xmlns:p14="http://schemas.microsoft.com/office/powerpoint/2010/main" val="625787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3 spørgsmål</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lvl="0" indent="0">
              <a:buNone/>
            </a:pPr>
            <a:r>
              <a:rPr lang="da-DK" dirty="0" smtClean="0"/>
              <a:t>Effektiv feedback besvarer tre spørgsmål:</a:t>
            </a:r>
          </a:p>
          <a:p>
            <a:pPr marL="0" lvl="0" indent="0">
              <a:buNone/>
            </a:pPr>
            <a:endParaRPr lang="da-DK" dirty="0" smtClean="0"/>
          </a:p>
          <a:p>
            <a:pPr lvl="1">
              <a:buFont typeface="Arial"/>
              <a:buChar char="•"/>
            </a:pPr>
            <a:r>
              <a:rPr lang="da-DK" dirty="0" err="1" smtClean="0"/>
              <a:t>Feed</a:t>
            </a:r>
            <a:r>
              <a:rPr lang="da-DK" dirty="0" smtClean="0"/>
              <a:t> Up: Hvor er jeg på vej hen?</a:t>
            </a:r>
          </a:p>
          <a:p>
            <a:pPr lvl="1">
              <a:buFont typeface="Arial"/>
              <a:buChar char="•"/>
            </a:pPr>
            <a:r>
              <a:rPr lang="da-DK" dirty="0" err="1" smtClean="0"/>
              <a:t>Feed</a:t>
            </a:r>
            <a:r>
              <a:rPr lang="da-DK" dirty="0" smtClean="0"/>
              <a:t> Back: Hvordan går det med mig?</a:t>
            </a:r>
          </a:p>
          <a:p>
            <a:pPr lvl="1">
              <a:buFont typeface="Arial"/>
              <a:buChar char="•"/>
            </a:pPr>
            <a:r>
              <a:rPr lang="da-DK" dirty="0" err="1" smtClean="0"/>
              <a:t>Feed</a:t>
            </a:r>
            <a:r>
              <a:rPr lang="da-DK" dirty="0" smtClean="0"/>
              <a:t> Forward: Hvad skal jeg som det næste?</a:t>
            </a:r>
          </a:p>
          <a:p>
            <a:pPr marL="0" indent="0">
              <a:buNone/>
            </a:pPr>
            <a:endParaRPr lang="da-DK" dirty="0"/>
          </a:p>
        </p:txBody>
      </p:sp>
    </p:spTree>
    <p:extLst>
      <p:ext uri="{BB962C8B-B14F-4D97-AF65-F5344CB8AC3E}">
        <p14:creationId xmlns:p14="http://schemas.microsoft.com/office/powerpoint/2010/main" val="243138892"/>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1087</Words>
  <Application>Microsoft Macintosh PowerPoint</Application>
  <PresentationFormat>Skærmshow (4:3)</PresentationFormat>
  <Paragraphs>129</Paragraphs>
  <Slides>21</Slides>
  <Notes>18</Notes>
  <HiddenSlides>0</HiddenSlides>
  <MMClips>0</MMClips>
  <ScaleCrop>false</ScaleCrop>
  <HeadingPairs>
    <vt:vector size="4" baseType="variant">
      <vt:variant>
        <vt:lpstr>Tema</vt:lpstr>
      </vt:variant>
      <vt:variant>
        <vt:i4>1</vt:i4>
      </vt:variant>
      <vt:variant>
        <vt:lpstr>Diastitler</vt:lpstr>
      </vt:variant>
      <vt:variant>
        <vt:i4>21</vt:i4>
      </vt:variant>
    </vt:vector>
  </HeadingPairs>
  <TitlesOfParts>
    <vt:vector size="22" baseType="lpstr">
      <vt:lpstr>Kontortema</vt:lpstr>
      <vt:lpstr>Feedback</vt:lpstr>
      <vt:lpstr>Agenda</vt:lpstr>
      <vt:lpstr>PowerPoint-præsentation</vt:lpstr>
      <vt:lpstr>Behov for anerkendelse</vt:lpstr>
      <vt:lpstr>3 sfærer</vt:lpstr>
      <vt:lpstr>PowerPoint-præsentation</vt:lpstr>
      <vt:lpstr>Formål</vt:lpstr>
      <vt:lpstr>Metode</vt:lpstr>
      <vt:lpstr>3 spørgsmål</vt:lpstr>
      <vt:lpstr>Effektiv feedback</vt:lpstr>
      <vt:lpstr>4 niveauer</vt:lpstr>
      <vt:lpstr>Overordnet mål</vt:lpstr>
      <vt:lpstr>To former for feedback</vt:lpstr>
      <vt:lpstr>Formativ feedback kan…</vt:lpstr>
      <vt:lpstr>To funktioner for formativ feedback</vt:lpstr>
      <vt:lpstr>Eksempel på formativ feedback</vt:lpstr>
      <vt:lpstr>Summativ feedback</vt:lpstr>
      <vt:lpstr>Eksempel på summativ feedback</vt:lpstr>
      <vt:lpstr>Omfang og form</vt:lpstr>
      <vt:lpstr>Mentorordninger</vt:lpstr>
      <vt:lpstr>Hvem har ansvaret?</vt:lpstr>
    </vt:vector>
  </TitlesOfParts>
  <Company>Syddansk Universitet - Samfundsvidenskab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dc:title>
  <dc:creator>Lene Rimestad</dc:creator>
  <cp:lastModifiedBy>Gitte Gravengaard</cp:lastModifiedBy>
  <cp:revision>17</cp:revision>
  <dcterms:created xsi:type="dcterms:W3CDTF">2015-07-31T09:58:51Z</dcterms:created>
  <dcterms:modified xsi:type="dcterms:W3CDTF">2015-08-25T17:43:10Z</dcterms:modified>
</cp:coreProperties>
</file>