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70" r:id="rId3"/>
    <p:sldId id="271" r:id="rId4"/>
    <p:sldId id="259" r:id="rId5"/>
    <p:sldId id="257" r:id="rId6"/>
    <p:sldId id="258" r:id="rId7"/>
    <p:sldId id="260" r:id="rId8"/>
    <p:sldId id="261" r:id="rId9"/>
    <p:sldId id="262" r:id="rId10"/>
    <p:sldId id="263" r:id="rId11"/>
    <p:sldId id="264" r:id="rId12"/>
    <p:sldId id="266" r:id="rId13"/>
    <p:sldId id="267" r:id="rId14"/>
    <p:sldId id="268" r:id="rId15"/>
    <p:sldId id="269" r:id="rId16"/>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96" y="-2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FDC404-8CF0-4144-BD68-A3E87B3D3C70}" type="doc">
      <dgm:prSet loTypeId="urn:microsoft.com/office/officeart/2005/8/layout/matrix2" loCatId="matrix" qsTypeId="urn:microsoft.com/office/officeart/2005/8/quickstyle/simple1" qsCatId="simple" csTypeId="urn:microsoft.com/office/officeart/2005/8/colors/accent1_2" csCatId="accent1" phldr="1"/>
      <dgm:spPr/>
      <dgm:t>
        <a:bodyPr/>
        <a:lstStyle/>
        <a:p>
          <a:endParaRPr lang="da-DK"/>
        </a:p>
      </dgm:t>
    </dgm:pt>
    <dgm:pt modelId="{721219C1-BB98-4DDC-BBBA-1BE574144552}">
      <dgm:prSet phldrT="[Tekst]"/>
      <dgm:spPr/>
      <dgm:t>
        <a:bodyPr/>
        <a:lstStyle/>
        <a:p>
          <a:r>
            <a:rPr lang="da-DK"/>
            <a:t>Passiv</a:t>
          </a:r>
        </a:p>
      </dgm:t>
    </dgm:pt>
    <dgm:pt modelId="{C54A73CB-D3AD-49E6-ABDF-B76A285872B7}" type="parTrans" cxnId="{76E7698D-F654-404F-8B20-68C0D6231631}">
      <dgm:prSet/>
      <dgm:spPr/>
      <dgm:t>
        <a:bodyPr/>
        <a:lstStyle/>
        <a:p>
          <a:endParaRPr lang="da-DK"/>
        </a:p>
      </dgm:t>
    </dgm:pt>
    <dgm:pt modelId="{FF475D08-1C7D-4306-A7AF-354029CD3BE6}" type="sibTrans" cxnId="{76E7698D-F654-404F-8B20-68C0D6231631}">
      <dgm:prSet/>
      <dgm:spPr/>
      <dgm:t>
        <a:bodyPr/>
        <a:lstStyle/>
        <a:p>
          <a:endParaRPr lang="da-DK"/>
        </a:p>
      </dgm:t>
    </dgm:pt>
    <dgm:pt modelId="{7229B158-2857-4714-ACEC-F95ABE8385C4}">
      <dgm:prSet phldrT="[Tekst]"/>
      <dgm:spPr/>
      <dgm:t>
        <a:bodyPr/>
        <a:lstStyle/>
        <a:p>
          <a:r>
            <a:rPr lang="da-DK"/>
            <a:t>Belastet</a:t>
          </a:r>
        </a:p>
      </dgm:t>
    </dgm:pt>
    <dgm:pt modelId="{B7F4593F-1C82-45F2-8411-37923DB26DBB}" type="parTrans" cxnId="{0D6FC0F2-F653-4C35-93AD-5D883833BADF}">
      <dgm:prSet/>
      <dgm:spPr/>
      <dgm:t>
        <a:bodyPr/>
        <a:lstStyle/>
        <a:p>
          <a:endParaRPr lang="da-DK"/>
        </a:p>
      </dgm:t>
    </dgm:pt>
    <dgm:pt modelId="{AA807ED4-7650-44B2-826F-68EA8EF1D7ED}" type="sibTrans" cxnId="{0D6FC0F2-F653-4C35-93AD-5D883833BADF}">
      <dgm:prSet/>
      <dgm:spPr/>
      <dgm:t>
        <a:bodyPr/>
        <a:lstStyle/>
        <a:p>
          <a:endParaRPr lang="da-DK"/>
        </a:p>
      </dgm:t>
    </dgm:pt>
    <dgm:pt modelId="{4110B857-F3D8-4884-85DE-0B009D6B1477}">
      <dgm:prSet phldrT="[Tekst]"/>
      <dgm:spPr/>
      <dgm:t>
        <a:bodyPr/>
        <a:lstStyle/>
        <a:p>
          <a:r>
            <a:rPr lang="da-DK"/>
            <a:t>Afslappet</a:t>
          </a:r>
        </a:p>
      </dgm:t>
    </dgm:pt>
    <dgm:pt modelId="{22E0ECC4-BB77-46A8-B8D4-D33FF86EECF6}" type="parTrans" cxnId="{D67BB0B8-FFCF-4F31-8979-A76BE24AB8A7}">
      <dgm:prSet/>
      <dgm:spPr/>
      <dgm:t>
        <a:bodyPr/>
        <a:lstStyle/>
        <a:p>
          <a:endParaRPr lang="da-DK"/>
        </a:p>
      </dgm:t>
    </dgm:pt>
    <dgm:pt modelId="{F3928DE2-8E26-41A0-95D4-07B6E8EE6C85}" type="sibTrans" cxnId="{D67BB0B8-FFCF-4F31-8979-A76BE24AB8A7}">
      <dgm:prSet/>
      <dgm:spPr/>
      <dgm:t>
        <a:bodyPr/>
        <a:lstStyle/>
        <a:p>
          <a:endParaRPr lang="da-DK"/>
        </a:p>
      </dgm:t>
    </dgm:pt>
    <dgm:pt modelId="{FFEF34E3-5BA9-45EB-969A-3DB6C5561B4F}">
      <dgm:prSet phldrT="[Tekst]"/>
      <dgm:spPr/>
      <dgm:t>
        <a:bodyPr/>
        <a:lstStyle/>
        <a:p>
          <a:r>
            <a:rPr lang="da-DK"/>
            <a:t>Aktiv</a:t>
          </a:r>
        </a:p>
      </dgm:t>
    </dgm:pt>
    <dgm:pt modelId="{8CF43A1F-52B3-4750-B3BD-1BA7E407E08A}" type="parTrans" cxnId="{FFE94C6C-BADF-4B81-9DCD-06495B40F893}">
      <dgm:prSet/>
      <dgm:spPr/>
      <dgm:t>
        <a:bodyPr/>
        <a:lstStyle/>
        <a:p>
          <a:endParaRPr lang="da-DK"/>
        </a:p>
      </dgm:t>
    </dgm:pt>
    <dgm:pt modelId="{7B645465-4554-4FB3-984F-159647DA6898}" type="sibTrans" cxnId="{FFE94C6C-BADF-4B81-9DCD-06495B40F893}">
      <dgm:prSet/>
      <dgm:spPr/>
      <dgm:t>
        <a:bodyPr/>
        <a:lstStyle/>
        <a:p>
          <a:endParaRPr lang="da-DK"/>
        </a:p>
      </dgm:t>
    </dgm:pt>
    <dgm:pt modelId="{2D3FB8F5-D5E1-43DE-865F-C353EF45520A}" type="pres">
      <dgm:prSet presAssocID="{3BFDC404-8CF0-4144-BD68-A3E87B3D3C70}" presName="matrix" presStyleCnt="0">
        <dgm:presLayoutVars>
          <dgm:chMax val="1"/>
          <dgm:dir/>
          <dgm:resizeHandles val="exact"/>
        </dgm:presLayoutVars>
      </dgm:prSet>
      <dgm:spPr/>
      <dgm:t>
        <a:bodyPr/>
        <a:lstStyle/>
        <a:p>
          <a:endParaRPr lang="da-DK"/>
        </a:p>
      </dgm:t>
    </dgm:pt>
    <dgm:pt modelId="{1856FBB3-C3BE-4DDA-94E1-86190558EEFB}" type="pres">
      <dgm:prSet presAssocID="{3BFDC404-8CF0-4144-BD68-A3E87B3D3C70}" presName="axisShape" presStyleLbl="bgShp" presStyleIdx="0" presStyleCnt="1"/>
      <dgm:spPr/>
    </dgm:pt>
    <dgm:pt modelId="{A8C7C36D-0130-4916-9151-B84612F10DBA}" type="pres">
      <dgm:prSet presAssocID="{3BFDC404-8CF0-4144-BD68-A3E87B3D3C70}" presName="rect1" presStyleLbl="node1" presStyleIdx="0" presStyleCnt="4">
        <dgm:presLayoutVars>
          <dgm:chMax val="0"/>
          <dgm:chPref val="0"/>
          <dgm:bulletEnabled val="1"/>
        </dgm:presLayoutVars>
      </dgm:prSet>
      <dgm:spPr/>
      <dgm:t>
        <a:bodyPr/>
        <a:lstStyle/>
        <a:p>
          <a:endParaRPr lang="da-DK"/>
        </a:p>
      </dgm:t>
    </dgm:pt>
    <dgm:pt modelId="{11471980-EE66-4052-9E06-AD2647504230}" type="pres">
      <dgm:prSet presAssocID="{3BFDC404-8CF0-4144-BD68-A3E87B3D3C70}" presName="rect2" presStyleLbl="node1" presStyleIdx="1" presStyleCnt="4">
        <dgm:presLayoutVars>
          <dgm:chMax val="0"/>
          <dgm:chPref val="0"/>
          <dgm:bulletEnabled val="1"/>
        </dgm:presLayoutVars>
      </dgm:prSet>
      <dgm:spPr/>
      <dgm:t>
        <a:bodyPr/>
        <a:lstStyle/>
        <a:p>
          <a:endParaRPr lang="da-DK"/>
        </a:p>
      </dgm:t>
    </dgm:pt>
    <dgm:pt modelId="{780104D1-7FE3-4611-B3CF-5F33C78D83FA}" type="pres">
      <dgm:prSet presAssocID="{3BFDC404-8CF0-4144-BD68-A3E87B3D3C70}" presName="rect3" presStyleLbl="node1" presStyleIdx="2" presStyleCnt="4" custLinFactNeighborY="438">
        <dgm:presLayoutVars>
          <dgm:chMax val="0"/>
          <dgm:chPref val="0"/>
          <dgm:bulletEnabled val="1"/>
        </dgm:presLayoutVars>
      </dgm:prSet>
      <dgm:spPr/>
      <dgm:t>
        <a:bodyPr/>
        <a:lstStyle/>
        <a:p>
          <a:endParaRPr lang="da-DK"/>
        </a:p>
      </dgm:t>
    </dgm:pt>
    <dgm:pt modelId="{1DF300B9-C0BE-4767-9E90-008A9545977C}" type="pres">
      <dgm:prSet presAssocID="{3BFDC404-8CF0-4144-BD68-A3E87B3D3C70}" presName="rect4" presStyleLbl="node1" presStyleIdx="3" presStyleCnt="4">
        <dgm:presLayoutVars>
          <dgm:chMax val="0"/>
          <dgm:chPref val="0"/>
          <dgm:bulletEnabled val="1"/>
        </dgm:presLayoutVars>
      </dgm:prSet>
      <dgm:spPr/>
      <dgm:t>
        <a:bodyPr/>
        <a:lstStyle/>
        <a:p>
          <a:endParaRPr lang="da-DK"/>
        </a:p>
      </dgm:t>
    </dgm:pt>
  </dgm:ptLst>
  <dgm:cxnLst>
    <dgm:cxn modelId="{76E7698D-F654-404F-8B20-68C0D6231631}" srcId="{3BFDC404-8CF0-4144-BD68-A3E87B3D3C70}" destId="{721219C1-BB98-4DDC-BBBA-1BE574144552}" srcOrd="0" destOrd="0" parTransId="{C54A73CB-D3AD-49E6-ABDF-B76A285872B7}" sibTransId="{FF475D08-1C7D-4306-A7AF-354029CD3BE6}"/>
    <dgm:cxn modelId="{55C0AF7D-3C34-4628-9823-66D55709B609}" type="presOf" srcId="{721219C1-BB98-4DDC-BBBA-1BE574144552}" destId="{A8C7C36D-0130-4916-9151-B84612F10DBA}" srcOrd="0" destOrd="0" presId="urn:microsoft.com/office/officeart/2005/8/layout/matrix2"/>
    <dgm:cxn modelId="{FFE94C6C-BADF-4B81-9DCD-06495B40F893}" srcId="{3BFDC404-8CF0-4144-BD68-A3E87B3D3C70}" destId="{FFEF34E3-5BA9-45EB-969A-3DB6C5561B4F}" srcOrd="3" destOrd="0" parTransId="{8CF43A1F-52B3-4750-B3BD-1BA7E407E08A}" sibTransId="{7B645465-4554-4FB3-984F-159647DA6898}"/>
    <dgm:cxn modelId="{9482DB1D-AA3D-4FFD-ABA8-96F59584F0BE}" type="presOf" srcId="{4110B857-F3D8-4884-85DE-0B009D6B1477}" destId="{780104D1-7FE3-4611-B3CF-5F33C78D83FA}" srcOrd="0" destOrd="0" presId="urn:microsoft.com/office/officeart/2005/8/layout/matrix2"/>
    <dgm:cxn modelId="{31FE45BF-3A41-4DB5-A95E-7B42970A54DC}" type="presOf" srcId="{3BFDC404-8CF0-4144-BD68-A3E87B3D3C70}" destId="{2D3FB8F5-D5E1-43DE-865F-C353EF45520A}" srcOrd="0" destOrd="0" presId="urn:microsoft.com/office/officeart/2005/8/layout/matrix2"/>
    <dgm:cxn modelId="{D67BB0B8-FFCF-4F31-8979-A76BE24AB8A7}" srcId="{3BFDC404-8CF0-4144-BD68-A3E87B3D3C70}" destId="{4110B857-F3D8-4884-85DE-0B009D6B1477}" srcOrd="2" destOrd="0" parTransId="{22E0ECC4-BB77-46A8-B8D4-D33FF86EECF6}" sibTransId="{F3928DE2-8E26-41A0-95D4-07B6E8EE6C85}"/>
    <dgm:cxn modelId="{62E447CB-4056-4D7D-9E32-C487BDDAC409}" type="presOf" srcId="{7229B158-2857-4714-ACEC-F95ABE8385C4}" destId="{11471980-EE66-4052-9E06-AD2647504230}" srcOrd="0" destOrd="0" presId="urn:microsoft.com/office/officeart/2005/8/layout/matrix2"/>
    <dgm:cxn modelId="{0D6FC0F2-F653-4C35-93AD-5D883833BADF}" srcId="{3BFDC404-8CF0-4144-BD68-A3E87B3D3C70}" destId="{7229B158-2857-4714-ACEC-F95ABE8385C4}" srcOrd="1" destOrd="0" parTransId="{B7F4593F-1C82-45F2-8411-37923DB26DBB}" sibTransId="{AA807ED4-7650-44B2-826F-68EA8EF1D7ED}"/>
    <dgm:cxn modelId="{35957B22-2D0E-4AD0-A9A9-058EEF7BB831}" type="presOf" srcId="{FFEF34E3-5BA9-45EB-969A-3DB6C5561B4F}" destId="{1DF300B9-C0BE-4767-9E90-008A9545977C}" srcOrd="0" destOrd="0" presId="urn:microsoft.com/office/officeart/2005/8/layout/matrix2"/>
    <dgm:cxn modelId="{7B382D3F-A686-4C40-A613-BBA60FF9CC60}" type="presParOf" srcId="{2D3FB8F5-D5E1-43DE-865F-C353EF45520A}" destId="{1856FBB3-C3BE-4DDA-94E1-86190558EEFB}" srcOrd="0" destOrd="0" presId="urn:microsoft.com/office/officeart/2005/8/layout/matrix2"/>
    <dgm:cxn modelId="{DE046C42-5FCA-46E9-BF94-AFF4ACF5B8BC}" type="presParOf" srcId="{2D3FB8F5-D5E1-43DE-865F-C353EF45520A}" destId="{A8C7C36D-0130-4916-9151-B84612F10DBA}" srcOrd="1" destOrd="0" presId="urn:microsoft.com/office/officeart/2005/8/layout/matrix2"/>
    <dgm:cxn modelId="{A24402E4-E722-4AFE-99FF-E2A2AECF270F}" type="presParOf" srcId="{2D3FB8F5-D5E1-43DE-865F-C353EF45520A}" destId="{11471980-EE66-4052-9E06-AD2647504230}" srcOrd="2" destOrd="0" presId="urn:microsoft.com/office/officeart/2005/8/layout/matrix2"/>
    <dgm:cxn modelId="{72A9F0C4-01B7-4BC2-970B-AD8567B5EC0A}" type="presParOf" srcId="{2D3FB8F5-D5E1-43DE-865F-C353EF45520A}" destId="{780104D1-7FE3-4611-B3CF-5F33C78D83FA}" srcOrd="3" destOrd="0" presId="urn:microsoft.com/office/officeart/2005/8/layout/matrix2"/>
    <dgm:cxn modelId="{D848EB2B-B8A3-4F84-A53E-FF3F5FB92879}" type="presParOf" srcId="{2D3FB8F5-D5E1-43DE-865F-C353EF45520A}" destId="{1DF300B9-C0BE-4767-9E90-008A9545977C}" srcOrd="4" destOrd="0" presId="urn:microsoft.com/office/officeart/2005/8/layout/matrix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0AD01D2-11F4-47FC-B26F-5085A41467C6}" type="doc">
      <dgm:prSet loTypeId="urn:microsoft.com/office/officeart/2005/8/layout/venn1" loCatId="relationship" qsTypeId="urn:microsoft.com/office/officeart/2005/8/quickstyle/simple1" qsCatId="simple" csTypeId="urn:microsoft.com/office/officeart/2005/8/colors/accent1_2" csCatId="accent1" phldr="1"/>
      <dgm:spPr/>
    </dgm:pt>
    <dgm:pt modelId="{31AAA9F1-A493-46A6-836B-8A77C81F7472}">
      <dgm:prSet phldrT="[Tekst]"/>
      <dgm:spPr/>
      <dgm:t>
        <a:bodyPr/>
        <a:lstStyle/>
        <a:p>
          <a:r>
            <a:rPr lang="da-DK" dirty="0" smtClean="0"/>
            <a:t>Motivation</a:t>
          </a:r>
          <a:endParaRPr lang="da-DK" dirty="0"/>
        </a:p>
      </dgm:t>
    </dgm:pt>
    <dgm:pt modelId="{055BF1DB-F7FD-4ABE-8AD4-D3EF4E368466}" type="parTrans" cxnId="{AD1BAA67-A45D-479A-B244-3E52F8FA69F2}">
      <dgm:prSet/>
      <dgm:spPr/>
      <dgm:t>
        <a:bodyPr/>
        <a:lstStyle/>
        <a:p>
          <a:endParaRPr lang="da-DK"/>
        </a:p>
      </dgm:t>
    </dgm:pt>
    <dgm:pt modelId="{65D49A2A-5AC0-4B48-950B-11F32FA0AF7E}" type="sibTrans" cxnId="{AD1BAA67-A45D-479A-B244-3E52F8FA69F2}">
      <dgm:prSet/>
      <dgm:spPr/>
      <dgm:t>
        <a:bodyPr/>
        <a:lstStyle/>
        <a:p>
          <a:endParaRPr lang="da-DK"/>
        </a:p>
      </dgm:t>
    </dgm:pt>
    <dgm:pt modelId="{C16F52E8-C2A2-4461-A870-C16744D2C36A}">
      <dgm:prSet phldrT="[Tekst]"/>
      <dgm:spPr/>
      <dgm:t>
        <a:bodyPr/>
        <a:lstStyle/>
        <a:p>
          <a:r>
            <a:rPr lang="da-DK" dirty="0" smtClean="0"/>
            <a:t>Viden om kreative processer</a:t>
          </a:r>
          <a:endParaRPr lang="da-DK" dirty="0"/>
        </a:p>
      </dgm:t>
    </dgm:pt>
    <dgm:pt modelId="{B6E9EB5E-3C18-459B-8D97-C84BAAB5DA06}" type="parTrans" cxnId="{3279E1C4-E288-4B85-AD56-7FFEC9ECF56E}">
      <dgm:prSet/>
      <dgm:spPr/>
      <dgm:t>
        <a:bodyPr/>
        <a:lstStyle/>
        <a:p>
          <a:endParaRPr lang="da-DK"/>
        </a:p>
      </dgm:t>
    </dgm:pt>
    <dgm:pt modelId="{A9C58CE6-2689-47E5-AD93-B7CAC7303A54}" type="sibTrans" cxnId="{3279E1C4-E288-4B85-AD56-7FFEC9ECF56E}">
      <dgm:prSet/>
      <dgm:spPr/>
      <dgm:t>
        <a:bodyPr/>
        <a:lstStyle/>
        <a:p>
          <a:endParaRPr lang="da-DK"/>
        </a:p>
      </dgm:t>
    </dgm:pt>
    <dgm:pt modelId="{83459FC4-1EA5-472E-9D9B-11B8C5201FC0}">
      <dgm:prSet phldrT="[Tekst]"/>
      <dgm:spPr/>
      <dgm:t>
        <a:bodyPr/>
        <a:lstStyle/>
        <a:p>
          <a:r>
            <a:rPr lang="da-DK" dirty="0" smtClean="0"/>
            <a:t>Viden om domæne</a:t>
          </a:r>
          <a:endParaRPr lang="da-DK" dirty="0"/>
        </a:p>
      </dgm:t>
    </dgm:pt>
    <dgm:pt modelId="{E25C9B58-FE42-4C3E-BFF5-C6BA4F727DE6}" type="parTrans" cxnId="{48492D9C-3693-459D-AF9C-A7C680F67414}">
      <dgm:prSet/>
      <dgm:spPr/>
      <dgm:t>
        <a:bodyPr/>
        <a:lstStyle/>
        <a:p>
          <a:endParaRPr lang="da-DK"/>
        </a:p>
      </dgm:t>
    </dgm:pt>
    <dgm:pt modelId="{B698EC4B-40CF-488F-8D5E-1762ED891EF1}" type="sibTrans" cxnId="{48492D9C-3693-459D-AF9C-A7C680F67414}">
      <dgm:prSet/>
      <dgm:spPr/>
      <dgm:t>
        <a:bodyPr/>
        <a:lstStyle/>
        <a:p>
          <a:endParaRPr lang="da-DK"/>
        </a:p>
      </dgm:t>
    </dgm:pt>
    <dgm:pt modelId="{18B82E7C-281A-493D-B3D1-CA028A781BB0}" type="pres">
      <dgm:prSet presAssocID="{D0AD01D2-11F4-47FC-B26F-5085A41467C6}" presName="compositeShape" presStyleCnt="0">
        <dgm:presLayoutVars>
          <dgm:chMax val="7"/>
          <dgm:dir/>
          <dgm:resizeHandles val="exact"/>
        </dgm:presLayoutVars>
      </dgm:prSet>
      <dgm:spPr/>
    </dgm:pt>
    <dgm:pt modelId="{14E68ED5-F6F0-400C-A247-18FDF70022AA}" type="pres">
      <dgm:prSet presAssocID="{31AAA9F1-A493-46A6-836B-8A77C81F7472}" presName="circ1" presStyleLbl="vennNode1" presStyleIdx="0" presStyleCnt="3"/>
      <dgm:spPr/>
      <dgm:t>
        <a:bodyPr/>
        <a:lstStyle/>
        <a:p>
          <a:endParaRPr lang="da-DK"/>
        </a:p>
      </dgm:t>
    </dgm:pt>
    <dgm:pt modelId="{EB8B725B-C240-4E46-B1F1-CC6674C260F9}" type="pres">
      <dgm:prSet presAssocID="{31AAA9F1-A493-46A6-836B-8A77C81F7472}" presName="circ1Tx" presStyleLbl="revTx" presStyleIdx="0" presStyleCnt="0">
        <dgm:presLayoutVars>
          <dgm:chMax val="0"/>
          <dgm:chPref val="0"/>
          <dgm:bulletEnabled val="1"/>
        </dgm:presLayoutVars>
      </dgm:prSet>
      <dgm:spPr/>
      <dgm:t>
        <a:bodyPr/>
        <a:lstStyle/>
        <a:p>
          <a:endParaRPr lang="da-DK"/>
        </a:p>
      </dgm:t>
    </dgm:pt>
    <dgm:pt modelId="{A4D319B5-6FB7-4117-9C64-64EE61A68DCF}" type="pres">
      <dgm:prSet presAssocID="{C16F52E8-C2A2-4461-A870-C16744D2C36A}" presName="circ2" presStyleLbl="vennNode1" presStyleIdx="1" presStyleCnt="3"/>
      <dgm:spPr/>
      <dgm:t>
        <a:bodyPr/>
        <a:lstStyle/>
        <a:p>
          <a:endParaRPr lang="da-DK"/>
        </a:p>
      </dgm:t>
    </dgm:pt>
    <dgm:pt modelId="{3534815B-30C7-45FC-8F83-D7A35591743B}" type="pres">
      <dgm:prSet presAssocID="{C16F52E8-C2A2-4461-A870-C16744D2C36A}" presName="circ2Tx" presStyleLbl="revTx" presStyleIdx="0" presStyleCnt="0">
        <dgm:presLayoutVars>
          <dgm:chMax val="0"/>
          <dgm:chPref val="0"/>
          <dgm:bulletEnabled val="1"/>
        </dgm:presLayoutVars>
      </dgm:prSet>
      <dgm:spPr/>
      <dgm:t>
        <a:bodyPr/>
        <a:lstStyle/>
        <a:p>
          <a:endParaRPr lang="da-DK"/>
        </a:p>
      </dgm:t>
    </dgm:pt>
    <dgm:pt modelId="{AB81F6BF-400A-44BE-9394-6C60F20FF262}" type="pres">
      <dgm:prSet presAssocID="{83459FC4-1EA5-472E-9D9B-11B8C5201FC0}" presName="circ3" presStyleLbl="vennNode1" presStyleIdx="2" presStyleCnt="3"/>
      <dgm:spPr/>
      <dgm:t>
        <a:bodyPr/>
        <a:lstStyle/>
        <a:p>
          <a:endParaRPr lang="da-DK"/>
        </a:p>
      </dgm:t>
    </dgm:pt>
    <dgm:pt modelId="{CBDDA34D-B37A-4E83-88F7-98BB32EBDD96}" type="pres">
      <dgm:prSet presAssocID="{83459FC4-1EA5-472E-9D9B-11B8C5201FC0}" presName="circ3Tx" presStyleLbl="revTx" presStyleIdx="0" presStyleCnt="0">
        <dgm:presLayoutVars>
          <dgm:chMax val="0"/>
          <dgm:chPref val="0"/>
          <dgm:bulletEnabled val="1"/>
        </dgm:presLayoutVars>
      </dgm:prSet>
      <dgm:spPr/>
      <dgm:t>
        <a:bodyPr/>
        <a:lstStyle/>
        <a:p>
          <a:endParaRPr lang="da-DK"/>
        </a:p>
      </dgm:t>
    </dgm:pt>
  </dgm:ptLst>
  <dgm:cxnLst>
    <dgm:cxn modelId="{1DB1335D-4734-45A4-95C7-A27AE2EA45C9}" type="presOf" srcId="{31AAA9F1-A493-46A6-836B-8A77C81F7472}" destId="{14E68ED5-F6F0-400C-A247-18FDF70022AA}" srcOrd="0" destOrd="0" presId="urn:microsoft.com/office/officeart/2005/8/layout/venn1"/>
    <dgm:cxn modelId="{951DC31A-D72F-479E-A9C7-6FF4907718E2}" type="presOf" srcId="{D0AD01D2-11F4-47FC-B26F-5085A41467C6}" destId="{18B82E7C-281A-493D-B3D1-CA028A781BB0}" srcOrd="0" destOrd="0" presId="urn:microsoft.com/office/officeart/2005/8/layout/venn1"/>
    <dgm:cxn modelId="{48492D9C-3693-459D-AF9C-A7C680F67414}" srcId="{D0AD01D2-11F4-47FC-B26F-5085A41467C6}" destId="{83459FC4-1EA5-472E-9D9B-11B8C5201FC0}" srcOrd="2" destOrd="0" parTransId="{E25C9B58-FE42-4C3E-BFF5-C6BA4F727DE6}" sibTransId="{B698EC4B-40CF-488F-8D5E-1762ED891EF1}"/>
    <dgm:cxn modelId="{F73F0858-C60A-460E-89EF-1EDD2369F72A}" type="presOf" srcId="{83459FC4-1EA5-472E-9D9B-11B8C5201FC0}" destId="{CBDDA34D-B37A-4E83-88F7-98BB32EBDD96}" srcOrd="1" destOrd="0" presId="urn:microsoft.com/office/officeart/2005/8/layout/venn1"/>
    <dgm:cxn modelId="{18BA30E1-E287-4FFB-B022-3ADD93F60012}" type="presOf" srcId="{83459FC4-1EA5-472E-9D9B-11B8C5201FC0}" destId="{AB81F6BF-400A-44BE-9394-6C60F20FF262}" srcOrd="0" destOrd="0" presId="urn:microsoft.com/office/officeart/2005/8/layout/venn1"/>
    <dgm:cxn modelId="{AB4BA6D9-8969-4458-998B-7A673F393581}" type="presOf" srcId="{C16F52E8-C2A2-4461-A870-C16744D2C36A}" destId="{A4D319B5-6FB7-4117-9C64-64EE61A68DCF}" srcOrd="0" destOrd="0" presId="urn:microsoft.com/office/officeart/2005/8/layout/venn1"/>
    <dgm:cxn modelId="{C77AFD6B-7CA6-453F-9899-3540CA2E6904}" type="presOf" srcId="{C16F52E8-C2A2-4461-A870-C16744D2C36A}" destId="{3534815B-30C7-45FC-8F83-D7A35591743B}" srcOrd="1" destOrd="0" presId="urn:microsoft.com/office/officeart/2005/8/layout/venn1"/>
    <dgm:cxn modelId="{87AA3C27-A773-44D4-9423-EB67D2A7D5CE}" type="presOf" srcId="{31AAA9F1-A493-46A6-836B-8A77C81F7472}" destId="{EB8B725B-C240-4E46-B1F1-CC6674C260F9}" srcOrd="1" destOrd="0" presId="urn:microsoft.com/office/officeart/2005/8/layout/venn1"/>
    <dgm:cxn modelId="{3279E1C4-E288-4B85-AD56-7FFEC9ECF56E}" srcId="{D0AD01D2-11F4-47FC-B26F-5085A41467C6}" destId="{C16F52E8-C2A2-4461-A870-C16744D2C36A}" srcOrd="1" destOrd="0" parTransId="{B6E9EB5E-3C18-459B-8D97-C84BAAB5DA06}" sibTransId="{A9C58CE6-2689-47E5-AD93-B7CAC7303A54}"/>
    <dgm:cxn modelId="{AD1BAA67-A45D-479A-B244-3E52F8FA69F2}" srcId="{D0AD01D2-11F4-47FC-B26F-5085A41467C6}" destId="{31AAA9F1-A493-46A6-836B-8A77C81F7472}" srcOrd="0" destOrd="0" parTransId="{055BF1DB-F7FD-4ABE-8AD4-D3EF4E368466}" sibTransId="{65D49A2A-5AC0-4B48-950B-11F32FA0AF7E}"/>
    <dgm:cxn modelId="{3869477B-8A69-496C-A70E-77F36266AA94}" type="presParOf" srcId="{18B82E7C-281A-493D-B3D1-CA028A781BB0}" destId="{14E68ED5-F6F0-400C-A247-18FDF70022AA}" srcOrd="0" destOrd="0" presId="urn:microsoft.com/office/officeart/2005/8/layout/venn1"/>
    <dgm:cxn modelId="{D79DC416-66D8-455D-AFCB-0AC4233AC678}" type="presParOf" srcId="{18B82E7C-281A-493D-B3D1-CA028A781BB0}" destId="{EB8B725B-C240-4E46-B1F1-CC6674C260F9}" srcOrd="1" destOrd="0" presId="urn:microsoft.com/office/officeart/2005/8/layout/venn1"/>
    <dgm:cxn modelId="{DAFA4FA7-976E-4041-9DCD-7F00BC58FAB9}" type="presParOf" srcId="{18B82E7C-281A-493D-B3D1-CA028A781BB0}" destId="{A4D319B5-6FB7-4117-9C64-64EE61A68DCF}" srcOrd="2" destOrd="0" presId="urn:microsoft.com/office/officeart/2005/8/layout/venn1"/>
    <dgm:cxn modelId="{FAD42DC5-0217-4C5D-B151-59C09B0FE72D}" type="presParOf" srcId="{18B82E7C-281A-493D-B3D1-CA028A781BB0}" destId="{3534815B-30C7-45FC-8F83-D7A35591743B}" srcOrd="3" destOrd="0" presId="urn:microsoft.com/office/officeart/2005/8/layout/venn1"/>
    <dgm:cxn modelId="{A995BFED-3571-47DD-BDE7-6468E96A84C2}" type="presParOf" srcId="{18B82E7C-281A-493D-B3D1-CA028A781BB0}" destId="{AB81F6BF-400A-44BE-9394-6C60F20FF262}" srcOrd="4" destOrd="0" presId="urn:microsoft.com/office/officeart/2005/8/layout/venn1"/>
    <dgm:cxn modelId="{3823118B-7CFB-4EF0-B7B6-B87335E1A436}" type="presParOf" srcId="{18B82E7C-281A-493D-B3D1-CA028A781BB0}" destId="{CBDDA34D-B37A-4E83-88F7-98BB32EBDD96}"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56FBB3-C3BE-4DDA-94E1-86190558EEFB}">
      <dsp:nvSpPr>
        <dsp:cNvPr id="0" name=""/>
        <dsp:cNvSpPr/>
      </dsp:nvSpPr>
      <dsp:spPr>
        <a:xfrm>
          <a:off x="1896950" y="0"/>
          <a:ext cx="4209331" cy="4209331"/>
        </a:xfrm>
        <a:prstGeom prst="quadArrow">
          <a:avLst>
            <a:gd name="adj1" fmla="val 2000"/>
            <a:gd name="adj2" fmla="val 4000"/>
            <a:gd name="adj3" fmla="val 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8C7C36D-0130-4916-9151-B84612F10DBA}">
      <dsp:nvSpPr>
        <dsp:cNvPr id="0" name=""/>
        <dsp:cNvSpPr/>
      </dsp:nvSpPr>
      <dsp:spPr>
        <a:xfrm>
          <a:off x="2170557" y="273606"/>
          <a:ext cx="1683732" cy="16837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da-DK" sz="2600" kern="1200"/>
            <a:t>Passiv</a:t>
          </a:r>
        </a:p>
      </dsp:txBody>
      <dsp:txXfrm>
        <a:off x="2252750" y="355799"/>
        <a:ext cx="1519346" cy="1519346"/>
      </dsp:txXfrm>
    </dsp:sp>
    <dsp:sp modelId="{11471980-EE66-4052-9E06-AD2647504230}">
      <dsp:nvSpPr>
        <dsp:cNvPr id="0" name=""/>
        <dsp:cNvSpPr/>
      </dsp:nvSpPr>
      <dsp:spPr>
        <a:xfrm>
          <a:off x="4148942" y="273606"/>
          <a:ext cx="1683732" cy="16837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da-DK" sz="2600" kern="1200"/>
            <a:t>Belastet</a:t>
          </a:r>
        </a:p>
      </dsp:txBody>
      <dsp:txXfrm>
        <a:off x="4231135" y="355799"/>
        <a:ext cx="1519346" cy="1519346"/>
      </dsp:txXfrm>
    </dsp:sp>
    <dsp:sp modelId="{780104D1-7FE3-4611-B3CF-5F33C78D83FA}">
      <dsp:nvSpPr>
        <dsp:cNvPr id="0" name=""/>
        <dsp:cNvSpPr/>
      </dsp:nvSpPr>
      <dsp:spPr>
        <a:xfrm>
          <a:off x="2170557" y="2259366"/>
          <a:ext cx="1683732" cy="16837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da-DK" sz="2600" kern="1200"/>
            <a:t>Afslappet</a:t>
          </a:r>
        </a:p>
      </dsp:txBody>
      <dsp:txXfrm>
        <a:off x="2252750" y="2341559"/>
        <a:ext cx="1519346" cy="1519346"/>
      </dsp:txXfrm>
    </dsp:sp>
    <dsp:sp modelId="{1DF300B9-C0BE-4767-9E90-008A9545977C}">
      <dsp:nvSpPr>
        <dsp:cNvPr id="0" name=""/>
        <dsp:cNvSpPr/>
      </dsp:nvSpPr>
      <dsp:spPr>
        <a:xfrm>
          <a:off x="4148942" y="2251992"/>
          <a:ext cx="1683732" cy="16837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da-DK" sz="2600" kern="1200"/>
            <a:t>Aktiv</a:t>
          </a:r>
        </a:p>
      </dsp:txBody>
      <dsp:txXfrm>
        <a:off x="4231135" y="2334185"/>
        <a:ext cx="1519346" cy="15193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E68ED5-F6F0-400C-A247-18FDF70022AA}">
      <dsp:nvSpPr>
        <dsp:cNvPr id="0" name=""/>
        <dsp:cNvSpPr/>
      </dsp:nvSpPr>
      <dsp:spPr>
        <a:xfrm>
          <a:off x="2757011" y="56574"/>
          <a:ext cx="2715577" cy="271557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da-DK" sz="3200" kern="1200" dirty="0" smtClean="0"/>
            <a:t>Motivation</a:t>
          </a:r>
          <a:endParaRPr lang="da-DK" sz="3200" kern="1200" dirty="0"/>
        </a:p>
      </dsp:txBody>
      <dsp:txXfrm>
        <a:off x="3119088" y="531800"/>
        <a:ext cx="1991423" cy="1222010"/>
      </dsp:txXfrm>
    </dsp:sp>
    <dsp:sp modelId="{A4D319B5-6FB7-4117-9C64-64EE61A68DCF}">
      <dsp:nvSpPr>
        <dsp:cNvPr id="0" name=""/>
        <dsp:cNvSpPr/>
      </dsp:nvSpPr>
      <dsp:spPr>
        <a:xfrm>
          <a:off x="3736882" y="1753810"/>
          <a:ext cx="2715577" cy="271557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da-DK" sz="3200" kern="1200" dirty="0" smtClean="0"/>
            <a:t>Viden om kreative processer</a:t>
          </a:r>
          <a:endParaRPr lang="da-DK" sz="3200" kern="1200" dirty="0"/>
        </a:p>
      </dsp:txBody>
      <dsp:txXfrm>
        <a:off x="4567396" y="2455334"/>
        <a:ext cx="1629346" cy="1493567"/>
      </dsp:txXfrm>
    </dsp:sp>
    <dsp:sp modelId="{AB81F6BF-400A-44BE-9394-6C60F20FF262}">
      <dsp:nvSpPr>
        <dsp:cNvPr id="0" name=""/>
        <dsp:cNvSpPr/>
      </dsp:nvSpPr>
      <dsp:spPr>
        <a:xfrm>
          <a:off x="1777140" y="1753810"/>
          <a:ext cx="2715577" cy="271557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da-DK" sz="3200" kern="1200" dirty="0" smtClean="0"/>
            <a:t>Viden om domæne</a:t>
          </a:r>
          <a:endParaRPr lang="da-DK" sz="3200" kern="1200" dirty="0"/>
        </a:p>
      </dsp:txBody>
      <dsp:txXfrm>
        <a:off x="2032857" y="2455334"/>
        <a:ext cx="1629346" cy="1493567"/>
      </dsp:txXfrm>
    </dsp:sp>
  </dsp:spTree>
</dsp:drawing>
</file>

<file path=ppt/diagrams/layout1.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2F06E7-B4C8-48DC-A2BF-82A3AF09A33A}" type="datetimeFigureOut">
              <a:rPr lang="en-US"/>
              <a:t>25/08/15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C556FC-D0D7-40FE-B19D-9FC9B7BB2A02}" type="slidenum">
              <a:rPr lang="en-US"/>
              <a:t>‹nr.›</a:t>
            </a:fld>
            <a:endParaRPr lang="en-US"/>
          </a:p>
        </p:txBody>
      </p:sp>
    </p:spTree>
    <p:extLst>
      <p:ext uri="{BB962C8B-B14F-4D97-AF65-F5344CB8AC3E}">
        <p14:creationId xmlns:p14="http://schemas.microsoft.com/office/powerpoint/2010/main" val="641033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556FC-D0D7-40FE-B19D-9FC9B7BB2A02}" type="slidenum">
              <a:rPr lang="en-US"/>
              <a:t>1</a:t>
            </a:fld>
            <a:endParaRPr lang="en-US"/>
          </a:p>
        </p:txBody>
      </p:sp>
    </p:spTree>
    <p:extLst>
      <p:ext uri="{BB962C8B-B14F-4D97-AF65-F5344CB8AC3E}">
        <p14:creationId xmlns:p14="http://schemas.microsoft.com/office/powerpoint/2010/main" val="42708674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556FC-D0D7-40FE-B19D-9FC9B7BB2A02}" type="slidenum">
              <a:rPr lang="en-US"/>
              <a:t>10</a:t>
            </a:fld>
            <a:endParaRPr lang="en-US"/>
          </a:p>
        </p:txBody>
      </p:sp>
    </p:spTree>
    <p:extLst>
      <p:ext uri="{BB962C8B-B14F-4D97-AF65-F5344CB8AC3E}">
        <p14:creationId xmlns:p14="http://schemas.microsoft.com/office/powerpoint/2010/main" val="3436211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556FC-D0D7-40FE-B19D-9FC9B7BB2A02}" type="slidenum">
              <a:rPr lang="en-US"/>
              <a:t>11</a:t>
            </a:fld>
            <a:endParaRPr lang="en-US"/>
          </a:p>
        </p:txBody>
      </p:sp>
    </p:spTree>
    <p:extLst>
      <p:ext uri="{BB962C8B-B14F-4D97-AF65-F5344CB8AC3E}">
        <p14:creationId xmlns:p14="http://schemas.microsoft.com/office/powerpoint/2010/main" val="1678089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556FC-D0D7-40FE-B19D-9FC9B7BB2A02}" type="slidenum">
              <a:rPr lang="en-US"/>
              <a:t>12</a:t>
            </a:fld>
            <a:endParaRPr lang="en-US"/>
          </a:p>
        </p:txBody>
      </p:sp>
    </p:spTree>
    <p:extLst>
      <p:ext uri="{BB962C8B-B14F-4D97-AF65-F5344CB8AC3E}">
        <p14:creationId xmlns:p14="http://schemas.microsoft.com/office/powerpoint/2010/main" val="29157812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556FC-D0D7-40FE-B19D-9FC9B7BB2A02}" type="slidenum">
              <a:rPr lang="en-US"/>
              <a:t>13</a:t>
            </a:fld>
            <a:endParaRPr lang="en-US"/>
          </a:p>
        </p:txBody>
      </p:sp>
    </p:spTree>
    <p:extLst>
      <p:ext uri="{BB962C8B-B14F-4D97-AF65-F5344CB8AC3E}">
        <p14:creationId xmlns:p14="http://schemas.microsoft.com/office/powerpoint/2010/main" val="15083611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556FC-D0D7-40FE-B19D-9FC9B7BB2A02}" type="slidenum">
              <a:rPr lang="en-US"/>
              <a:t>14</a:t>
            </a:fld>
            <a:endParaRPr lang="en-US"/>
          </a:p>
        </p:txBody>
      </p:sp>
    </p:spTree>
    <p:extLst>
      <p:ext uri="{BB962C8B-B14F-4D97-AF65-F5344CB8AC3E}">
        <p14:creationId xmlns:p14="http://schemas.microsoft.com/office/powerpoint/2010/main" val="28343464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556FC-D0D7-40FE-B19D-9FC9B7BB2A02}" type="slidenum">
              <a:rPr lang="en-US"/>
              <a:t>15</a:t>
            </a:fld>
            <a:endParaRPr lang="en-US"/>
          </a:p>
        </p:txBody>
      </p:sp>
    </p:spTree>
    <p:extLst>
      <p:ext uri="{BB962C8B-B14F-4D97-AF65-F5344CB8AC3E}">
        <p14:creationId xmlns:p14="http://schemas.microsoft.com/office/powerpoint/2010/main" val="3137568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556FC-D0D7-40FE-B19D-9FC9B7BB2A02}" type="slidenum">
              <a:rPr lang="en-US"/>
              <a:t>2</a:t>
            </a:fld>
            <a:endParaRPr lang="en-US"/>
          </a:p>
        </p:txBody>
      </p:sp>
    </p:spTree>
    <p:extLst>
      <p:ext uri="{BB962C8B-B14F-4D97-AF65-F5344CB8AC3E}">
        <p14:creationId xmlns:p14="http://schemas.microsoft.com/office/powerpoint/2010/main" val="186731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556FC-D0D7-40FE-B19D-9FC9B7BB2A02}" type="slidenum">
              <a:rPr lang="en-US"/>
              <a:t>3</a:t>
            </a:fld>
            <a:endParaRPr lang="en-US"/>
          </a:p>
        </p:txBody>
      </p:sp>
    </p:spTree>
    <p:extLst>
      <p:ext uri="{BB962C8B-B14F-4D97-AF65-F5344CB8AC3E}">
        <p14:creationId xmlns:p14="http://schemas.microsoft.com/office/powerpoint/2010/main" val="41083457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556FC-D0D7-40FE-B19D-9FC9B7BB2A02}" type="slidenum">
              <a:rPr lang="en-US"/>
              <a:t>4</a:t>
            </a:fld>
            <a:endParaRPr lang="en-US"/>
          </a:p>
        </p:txBody>
      </p:sp>
    </p:spTree>
    <p:extLst>
      <p:ext uri="{BB962C8B-B14F-4D97-AF65-F5344CB8AC3E}">
        <p14:creationId xmlns:p14="http://schemas.microsoft.com/office/powerpoint/2010/main" val="3528243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556FC-D0D7-40FE-B19D-9FC9B7BB2A02}" type="slidenum">
              <a:rPr lang="en-US"/>
              <a:t>5</a:t>
            </a:fld>
            <a:endParaRPr lang="en-US"/>
          </a:p>
        </p:txBody>
      </p:sp>
    </p:spTree>
    <p:extLst>
      <p:ext uri="{BB962C8B-B14F-4D97-AF65-F5344CB8AC3E}">
        <p14:creationId xmlns:p14="http://schemas.microsoft.com/office/powerpoint/2010/main" val="21208221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556FC-D0D7-40FE-B19D-9FC9B7BB2A02}" type="slidenum">
              <a:rPr lang="en-US"/>
              <a:t>6</a:t>
            </a:fld>
            <a:endParaRPr lang="en-US"/>
          </a:p>
        </p:txBody>
      </p:sp>
    </p:spTree>
    <p:extLst>
      <p:ext uri="{BB962C8B-B14F-4D97-AF65-F5344CB8AC3E}">
        <p14:creationId xmlns:p14="http://schemas.microsoft.com/office/powerpoint/2010/main" val="9914068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556FC-D0D7-40FE-B19D-9FC9B7BB2A02}" type="slidenum">
              <a:rPr lang="en-US"/>
              <a:t>7</a:t>
            </a:fld>
            <a:endParaRPr lang="en-US"/>
          </a:p>
        </p:txBody>
      </p:sp>
    </p:spTree>
    <p:extLst>
      <p:ext uri="{BB962C8B-B14F-4D97-AF65-F5344CB8AC3E}">
        <p14:creationId xmlns:p14="http://schemas.microsoft.com/office/powerpoint/2010/main" val="16842485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556FC-D0D7-40FE-B19D-9FC9B7BB2A02}" type="slidenum">
              <a:rPr lang="en-US"/>
              <a:t>8</a:t>
            </a:fld>
            <a:endParaRPr lang="en-US"/>
          </a:p>
        </p:txBody>
      </p:sp>
    </p:spTree>
    <p:extLst>
      <p:ext uri="{BB962C8B-B14F-4D97-AF65-F5344CB8AC3E}">
        <p14:creationId xmlns:p14="http://schemas.microsoft.com/office/powerpoint/2010/main" val="37724119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556FC-D0D7-40FE-B19D-9FC9B7BB2A02}" type="slidenum">
              <a:rPr lang="en-US"/>
              <a:t>9</a:t>
            </a:fld>
            <a:endParaRPr lang="en-US"/>
          </a:p>
        </p:txBody>
      </p:sp>
    </p:spTree>
    <p:extLst>
      <p:ext uri="{BB962C8B-B14F-4D97-AF65-F5344CB8AC3E}">
        <p14:creationId xmlns:p14="http://schemas.microsoft.com/office/powerpoint/2010/main" val="251263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i master</a:t>
            </a:r>
            <a:endParaRPr lang="da-DK"/>
          </a:p>
        </p:txBody>
      </p:sp>
      <p:sp>
        <p:nvSpPr>
          <p:cNvPr id="4" name="Pladsholder til dato 3"/>
          <p:cNvSpPr>
            <a:spLocks noGrp="1"/>
          </p:cNvSpPr>
          <p:nvPr>
            <p:ph type="dt" sz="half" idx="10"/>
          </p:nvPr>
        </p:nvSpPr>
        <p:spPr/>
        <p:txBody>
          <a:bodyPr/>
          <a:lstStyle/>
          <a:p>
            <a:fld id="{9AC93E49-D91F-43D7-BBF9-972A205827BE}"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BCEB574F-467A-42F6-9FBF-4F2A7F52D981}" type="slidenum">
              <a:rPr lang="da-DK" smtClean="0"/>
              <a:t>‹nr.›</a:t>
            </a:fld>
            <a:endParaRPr lang="da-DK"/>
          </a:p>
        </p:txBody>
      </p:sp>
    </p:spTree>
    <p:extLst>
      <p:ext uri="{BB962C8B-B14F-4D97-AF65-F5344CB8AC3E}">
        <p14:creationId xmlns:p14="http://schemas.microsoft.com/office/powerpoint/2010/main" val="1967403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9AC93E49-D91F-43D7-BBF9-972A205827BE}"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BCEB574F-467A-42F6-9FBF-4F2A7F52D981}" type="slidenum">
              <a:rPr lang="da-DK" smtClean="0"/>
              <a:t>‹nr.›</a:t>
            </a:fld>
            <a:endParaRPr lang="da-DK"/>
          </a:p>
        </p:txBody>
      </p:sp>
    </p:spTree>
    <p:extLst>
      <p:ext uri="{BB962C8B-B14F-4D97-AF65-F5344CB8AC3E}">
        <p14:creationId xmlns:p14="http://schemas.microsoft.com/office/powerpoint/2010/main" val="3781763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9AC93E49-D91F-43D7-BBF9-972A205827BE}"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BCEB574F-467A-42F6-9FBF-4F2A7F52D981}" type="slidenum">
              <a:rPr lang="da-DK" smtClean="0"/>
              <a:t>‹nr.›</a:t>
            </a:fld>
            <a:endParaRPr lang="da-DK"/>
          </a:p>
        </p:txBody>
      </p:sp>
    </p:spTree>
    <p:extLst>
      <p:ext uri="{BB962C8B-B14F-4D97-AF65-F5344CB8AC3E}">
        <p14:creationId xmlns:p14="http://schemas.microsoft.com/office/powerpoint/2010/main" val="3189058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9AC93E49-D91F-43D7-BBF9-972A205827BE}"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BCEB574F-467A-42F6-9FBF-4F2A7F52D981}" type="slidenum">
              <a:rPr lang="da-DK" smtClean="0"/>
              <a:t>‹nr.›</a:t>
            </a:fld>
            <a:endParaRPr lang="da-DK"/>
          </a:p>
        </p:txBody>
      </p:sp>
    </p:spTree>
    <p:extLst>
      <p:ext uri="{BB962C8B-B14F-4D97-AF65-F5344CB8AC3E}">
        <p14:creationId xmlns:p14="http://schemas.microsoft.com/office/powerpoint/2010/main" val="601790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i master</a:t>
            </a:r>
          </a:p>
        </p:txBody>
      </p:sp>
      <p:sp>
        <p:nvSpPr>
          <p:cNvPr id="4" name="Pladsholder til dato 3"/>
          <p:cNvSpPr>
            <a:spLocks noGrp="1"/>
          </p:cNvSpPr>
          <p:nvPr>
            <p:ph type="dt" sz="half" idx="10"/>
          </p:nvPr>
        </p:nvSpPr>
        <p:spPr/>
        <p:txBody>
          <a:bodyPr/>
          <a:lstStyle/>
          <a:p>
            <a:fld id="{9AC93E49-D91F-43D7-BBF9-972A205827BE}"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BCEB574F-467A-42F6-9FBF-4F2A7F52D981}" type="slidenum">
              <a:rPr lang="da-DK" smtClean="0"/>
              <a:t>‹nr.›</a:t>
            </a:fld>
            <a:endParaRPr lang="da-DK"/>
          </a:p>
        </p:txBody>
      </p:sp>
    </p:spTree>
    <p:extLst>
      <p:ext uri="{BB962C8B-B14F-4D97-AF65-F5344CB8AC3E}">
        <p14:creationId xmlns:p14="http://schemas.microsoft.com/office/powerpoint/2010/main" val="64273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9AC93E49-D91F-43D7-BBF9-972A205827BE}" type="datetimeFigureOut">
              <a:rPr lang="da-DK" smtClean="0"/>
              <a:t>25/08/15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BCEB574F-467A-42F6-9FBF-4F2A7F52D981}" type="slidenum">
              <a:rPr lang="da-DK" smtClean="0"/>
              <a:t>‹nr.›</a:t>
            </a:fld>
            <a:endParaRPr lang="da-DK"/>
          </a:p>
        </p:txBody>
      </p:sp>
    </p:spTree>
    <p:extLst>
      <p:ext uri="{BB962C8B-B14F-4D97-AF65-F5344CB8AC3E}">
        <p14:creationId xmlns:p14="http://schemas.microsoft.com/office/powerpoint/2010/main" val="2498061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9AC93E49-D91F-43D7-BBF9-972A205827BE}" type="datetimeFigureOut">
              <a:rPr lang="da-DK" smtClean="0"/>
              <a:t>25/08/15</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BCEB574F-467A-42F6-9FBF-4F2A7F52D981}" type="slidenum">
              <a:rPr lang="da-DK" smtClean="0"/>
              <a:t>‹nr.›</a:t>
            </a:fld>
            <a:endParaRPr lang="da-DK"/>
          </a:p>
        </p:txBody>
      </p:sp>
    </p:spTree>
    <p:extLst>
      <p:ext uri="{BB962C8B-B14F-4D97-AF65-F5344CB8AC3E}">
        <p14:creationId xmlns:p14="http://schemas.microsoft.com/office/powerpoint/2010/main" val="3543676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9AC93E49-D91F-43D7-BBF9-972A205827BE}" type="datetimeFigureOut">
              <a:rPr lang="da-DK" smtClean="0"/>
              <a:t>25/08/15</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BCEB574F-467A-42F6-9FBF-4F2A7F52D981}" type="slidenum">
              <a:rPr lang="da-DK" smtClean="0"/>
              <a:t>‹nr.›</a:t>
            </a:fld>
            <a:endParaRPr lang="da-DK"/>
          </a:p>
        </p:txBody>
      </p:sp>
    </p:spTree>
    <p:extLst>
      <p:ext uri="{BB962C8B-B14F-4D97-AF65-F5344CB8AC3E}">
        <p14:creationId xmlns:p14="http://schemas.microsoft.com/office/powerpoint/2010/main" val="1674689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9AC93E49-D91F-43D7-BBF9-972A205827BE}" type="datetimeFigureOut">
              <a:rPr lang="da-DK" smtClean="0"/>
              <a:t>25/08/15</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BCEB574F-467A-42F6-9FBF-4F2A7F52D981}" type="slidenum">
              <a:rPr lang="da-DK" smtClean="0"/>
              <a:t>‹nr.›</a:t>
            </a:fld>
            <a:endParaRPr lang="da-DK"/>
          </a:p>
        </p:txBody>
      </p:sp>
    </p:spTree>
    <p:extLst>
      <p:ext uri="{BB962C8B-B14F-4D97-AF65-F5344CB8AC3E}">
        <p14:creationId xmlns:p14="http://schemas.microsoft.com/office/powerpoint/2010/main" val="3941577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9AC93E49-D91F-43D7-BBF9-972A205827BE}" type="datetimeFigureOut">
              <a:rPr lang="da-DK" smtClean="0"/>
              <a:t>25/08/15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BCEB574F-467A-42F6-9FBF-4F2A7F52D981}" type="slidenum">
              <a:rPr lang="da-DK" smtClean="0"/>
              <a:t>‹nr.›</a:t>
            </a:fld>
            <a:endParaRPr lang="da-DK"/>
          </a:p>
        </p:txBody>
      </p:sp>
    </p:spTree>
    <p:extLst>
      <p:ext uri="{BB962C8B-B14F-4D97-AF65-F5344CB8AC3E}">
        <p14:creationId xmlns:p14="http://schemas.microsoft.com/office/powerpoint/2010/main" val="1561499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9AC93E49-D91F-43D7-BBF9-972A205827BE}" type="datetimeFigureOut">
              <a:rPr lang="da-DK" smtClean="0"/>
              <a:t>25/08/15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BCEB574F-467A-42F6-9FBF-4F2A7F52D981}" type="slidenum">
              <a:rPr lang="da-DK" smtClean="0"/>
              <a:t>‹nr.›</a:t>
            </a:fld>
            <a:endParaRPr lang="da-DK"/>
          </a:p>
        </p:txBody>
      </p:sp>
    </p:spTree>
    <p:extLst>
      <p:ext uri="{BB962C8B-B14F-4D97-AF65-F5344CB8AC3E}">
        <p14:creationId xmlns:p14="http://schemas.microsoft.com/office/powerpoint/2010/main" val="246413022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C93E49-D91F-43D7-BBF9-972A205827BE}" type="datetimeFigureOut">
              <a:rPr lang="da-DK" smtClean="0"/>
              <a:t>25/08/15</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EB574F-467A-42F6-9FBF-4F2A7F52D981}" type="slidenum">
              <a:rPr lang="da-DK" smtClean="0"/>
              <a:t>‹nr.›</a:t>
            </a:fld>
            <a:endParaRPr lang="da-DK"/>
          </a:p>
        </p:txBody>
      </p:sp>
    </p:spTree>
    <p:extLst>
      <p:ext uri="{BB962C8B-B14F-4D97-AF65-F5344CB8AC3E}">
        <p14:creationId xmlns:p14="http://schemas.microsoft.com/office/powerpoint/2010/main" val="33227033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smtClean="0"/>
              <a:t>Arbejdsglæde og trivsel</a:t>
            </a:r>
            <a:endParaRPr lang="da-DK" dirty="0"/>
          </a:p>
        </p:txBody>
      </p:sp>
      <p:sp>
        <p:nvSpPr>
          <p:cNvPr id="3" name="Undertitel 2"/>
          <p:cNvSpPr>
            <a:spLocks noGrp="1"/>
          </p:cNvSpPr>
          <p:nvPr>
            <p:ph type="subTitle" idx="1"/>
          </p:nvPr>
        </p:nvSpPr>
        <p:spPr/>
        <p:txBody>
          <a:bodyPr/>
          <a:lstStyle/>
          <a:p>
            <a:r>
              <a:rPr lang="da-DK" dirty="0" smtClean="0"/>
              <a:t>Kapitel 11</a:t>
            </a:r>
            <a:endParaRPr lang="da-DK" dirty="0"/>
          </a:p>
        </p:txBody>
      </p:sp>
      <p:pic>
        <p:nvPicPr>
          <p:cNvPr id="4" name="Picture 3"/>
          <p:cNvPicPr>
            <a:picLocks noChangeAspect="1"/>
          </p:cNvPicPr>
          <p:nvPr/>
        </p:nvPicPr>
        <p:blipFill>
          <a:blip r:embed="rId3"/>
          <a:stretch>
            <a:fillRect/>
          </a:stretch>
        </p:blipFill>
        <p:spPr>
          <a:xfrm>
            <a:off x="6373509" y="4332891"/>
            <a:ext cx="1353992" cy="193086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4760363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For at få ideer</a:t>
            </a:r>
            <a:endParaRPr lang="da-DK" dirty="0"/>
          </a:p>
        </p:txBody>
      </p:sp>
      <p:graphicFrame>
        <p:nvGraphicFramePr>
          <p:cNvPr id="4" name="Pladsholder til indhold 3"/>
          <p:cNvGraphicFramePr>
            <a:graphicFrameLocks noGrp="1"/>
          </p:cNvGraphicFramePr>
          <p:nvPr>
            <p:ph idx="1"/>
            <p:extLst>
              <p:ext uri="{D42A27DB-BD31-4B8C-83A1-F6EECF244321}">
                <p14:modId xmlns:p14="http://schemas.microsoft.com/office/powerpoint/2010/main" val="271634425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kstboks 4"/>
          <p:cNvSpPr txBox="1"/>
          <p:nvPr/>
        </p:nvSpPr>
        <p:spPr>
          <a:xfrm>
            <a:off x="5364088" y="6381328"/>
            <a:ext cx="3024336" cy="369332"/>
          </a:xfrm>
          <a:prstGeom prst="rect">
            <a:avLst/>
          </a:prstGeom>
          <a:noFill/>
        </p:spPr>
        <p:txBody>
          <a:bodyPr wrap="square" rtlCol="0" anchor="t">
            <a:spAutoFit/>
          </a:bodyPr>
          <a:lstStyle/>
          <a:p>
            <a:r>
              <a:rPr lang="da-DK" i="1" dirty="0"/>
              <a:t>      </a:t>
            </a:r>
            <a:r>
              <a:rPr lang="da-DK" dirty="0"/>
              <a:t>(</a:t>
            </a:r>
            <a:r>
              <a:rPr lang="da-DK" dirty="0" err="1"/>
              <a:t>Amabile</a:t>
            </a:r>
            <a:r>
              <a:rPr lang="da-DK" dirty="0"/>
              <a:t> 1998, 2012)</a:t>
            </a:r>
            <a:endParaRPr lang="en-US" dirty="0"/>
          </a:p>
        </p:txBody>
      </p:sp>
    </p:spTree>
    <p:extLst>
      <p:ext uri="{BB962C8B-B14F-4D97-AF65-F5344CB8AC3E}">
        <p14:creationId xmlns:p14="http://schemas.microsoft.com/office/powerpoint/2010/main" val="2020266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Grobunden for kreativitet</a:t>
            </a:r>
            <a:endParaRPr lang="da-DK" dirty="0"/>
          </a:p>
        </p:txBody>
      </p:sp>
      <p:sp>
        <p:nvSpPr>
          <p:cNvPr id="3" name="Pladsholder til indhold 2"/>
          <p:cNvSpPr>
            <a:spLocks noGrp="1"/>
          </p:cNvSpPr>
          <p:nvPr>
            <p:ph idx="1"/>
          </p:nvPr>
        </p:nvSpPr>
        <p:spPr/>
        <p:txBody>
          <a:bodyPr vert="horz" lIns="91440" tIns="45720" rIns="91440" bIns="45720" rtlCol="0" anchor="t">
            <a:normAutofit/>
          </a:bodyPr>
          <a:lstStyle/>
          <a:p>
            <a:pPr marL="514350" indent="-514350">
              <a:buFont typeface="+mj-lt"/>
              <a:buAutoNum type="arabicPeriod"/>
            </a:pPr>
            <a:r>
              <a:rPr lang="da-DK" dirty="0" smtClean="0"/>
              <a:t>Udfordring </a:t>
            </a:r>
          </a:p>
          <a:p>
            <a:pPr marL="514350" indent="-514350">
              <a:buFont typeface="+mj-lt"/>
              <a:buAutoNum type="arabicPeriod"/>
            </a:pPr>
            <a:r>
              <a:rPr lang="da-DK" dirty="0" smtClean="0"/>
              <a:t>Frihed</a:t>
            </a:r>
          </a:p>
          <a:p>
            <a:pPr marL="514350" indent="-514350">
              <a:buFont typeface="+mj-lt"/>
              <a:buAutoNum type="arabicPeriod"/>
            </a:pPr>
            <a:r>
              <a:rPr lang="da-DK" dirty="0" smtClean="0"/>
              <a:t>Ressourcer </a:t>
            </a:r>
            <a:endParaRPr lang="da-DK" dirty="0"/>
          </a:p>
          <a:p>
            <a:pPr marL="514350" indent="-514350">
              <a:buFont typeface="+mj-lt"/>
              <a:buAutoNum type="arabicPeriod"/>
            </a:pPr>
            <a:r>
              <a:rPr lang="da-DK" dirty="0" smtClean="0"/>
              <a:t>Gruppedynamik </a:t>
            </a:r>
          </a:p>
          <a:p>
            <a:pPr marL="514350" indent="-514350">
              <a:buFont typeface="+mj-lt"/>
              <a:buAutoNum type="arabicPeriod"/>
            </a:pPr>
            <a:r>
              <a:rPr lang="da-DK" dirty="0" smtClean="0"/>
              <a:t>Opmuntring </a:t>
            </a:r>
            <a:r>
              <a:rPr lang="da-DK" dirty="0"/>
              <a:t>fra </a:t>
            </a:r>
            <a:r>
              <a:rPr lang="da-DK" dirty="0" smtClean="0"/>
              <a:t>vejledere </a:t>
            </a:r>
          </a:p>
          <a:p>
            <a:pPr marL="514350" indent="-514350">
              <a:buFont typeface="+mj-lt"/>
              <a:buAutoNum type="arabicPeriod"/>
            </a:pPr>
            <a:r>
              <a:rPr lang="da-DK" dirty="0" smtClean="0"/>
              <a:t>Organisatorisk støtte</a:t>
            </a:r>
          </a:p>
          <a:p>
            <a:pPr marL="0" indent="0">
              <a:buNone/>
            </a:pPr>
            <a:endParaRPr lang="da-DK" dirty="0" smtClean="0"/>
          </a:p>
        </p:txBody>
      </p:sp>
      <p:sp>
        <p:nvSpPr>
          <p:cNvPr id="4" name="Tekstboks 3"/>
          <p:cNvSpPr txBox="1"/>
          <p:nvPr/>
        </p:nvSpPr>
        <p:spPr>
          <a:xfrm>
            <a:off x="4793080" y="5732463"/>
            <a:ext cx="3811170" cy="461665"/>
          </a:xfrm>
          <a:prstGeom prst="rect">
            <a:avLst/>
          </a:prstGeom>
          <a:noFill/>
        </p:spPr>
        <p:txBody>
          <a:bodyPr wrap="square" rtlCol="0" anchor="t">
            <a:spAutoFit/>
          </a:bodyPr>
          <a:lstStyle/>
          <a:p>
            <a:r>
              <a:rPr lang="da-DK" i="1" dirty="0"/>
              <a:t>     </a:t>
            </a:r>
            <a:r>
              <a:rPr lang="da-DK" sz="2400" dirty="0"/>
              <a:t>(</a:t>
            </a:r>
            <a:r>
              <a:rPr lang="da-DK" sz="2400" dirty="0" err="1"/>
              <a:t>Amabile</a:t>
            </a:r>
            <a:r>
              <a:rPr lang="da-DK" sz="2400" dirty="0"/>
              <a:t> 1998, 2012)</a:t>
            </a:r>
            <a:endParaRPr lang="en-US" sz="2400" dirty="0"/>
          </a:p>
        </p:txBody>
      </p:sp>
    </p:spTree>
    <p:extLst>
      <p:ext uri="{BB962C8B-B14F-4D97-AF65-F5344CB8AC3E}">
        <p14:creationId xmlns:p14="http://schemas.microsoft.com/office/powerpoint/2010/main" val="709126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M:\B Undervisning\2014\Forår Journalistisk innovation\Flow kurv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1600" y="413916"/>
            <a:ext cx="6620799" cy="6030167"/>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p:cNvSpPr>
            <a:spLocks noGrp="1"/>
          </p:cNvSpPr>
          <p:nvPr>
            <p:ph type="title"/>
          </p:nvPr>
        </p:nvSpPr>
        <p:spPr/>
        <p:txBody>
          <a:bodyPr/>
          <a:lstStyle/>
          <a:p>
            <a:r>
              <a:rPr lang="da-DK" dirty="0" smtClean="0"/>
              <a:t>Flow eller stress</a:t>
            </a:r>
            <a:endParaRPr lang="da-DK" dirty="0"/>
          </a:p>
        </p:txBody>
      </p:sp>
      <p:sp>
        <p:nvSpPr>
          <p:cNvPr id="3" name="Rektangel 2"/>
          <p:cNvSpPr/>
          <p:nvPr/>
        </p:nvSpPr>
        <p:spPr>
          <a:xfrm>
            <a:off x="5885891" y="6444044"/>
            <a:ext cx="2951705" cy="369332"/>
          </a:xfrm>
          <a:prstGeom prst="rect">
            <a:avLst/>
          </a:prstGeom>
        </p:spPr>
        <p:txBody>
          <a:bodyPr wrap="none" anchor="t">
            <a:spAutoFit/>
          </a:bodyPr>
          <a:lstStyle/>
          <a:p>
            <a:r>
              <a:rPr lang="da-DK" i="1" dirty="0"/>
              <a:t>   </a:t>
            </a:r>
            <a:r>
              <a:rPr lang="da-DK" dirty="0"/>
              <a:t>(Knoop og Lyhne, 2005:110)</a:t>
            </a:r>
            <a:endParaRPr lang="en-US" dirty="0"/>
          </a:p>
        </p:txBody>
      </p:sp>
    </p:spTree>
    <p:extLst>
      <p:ext uri="{BB962C8B-B14F-4D97-AF65-F5344CB8AC3E}">
        <p14:creationId xmlns:p14="http://schemas.microsoft.com/office/powerpoint/2010/main" val="3820543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For at komme i flow</a:t>
            </a:r>
            <a:endParaRPr lang="da-DK" dirty="0"/>
          </a:p>
        </p:txBody>
      </p:sp>
      <p:sp>
        <p:nvSpPr>
          <p:cNvPr id="3" name="Pladsholder til indhold 2"/>
          <p:cNvSpPr>
            <a:spLocks noGrp="1"/>
          </p:cNvSpPr>
          <p:nvPr>
            <p:ph idx="1"/>
          </p:nvPr>
        </p:nvSpPr>
        <p:spPr/>
        <p:txBody>
          <a:bodyPr>
            <a:normAutofit fontScale="92500" lnSpcReduction="20000"/>
          </a:bodyPr>
          <a:lstStyle/>
          <a:p>
            <a:pPr marL="514350" indent="-514350">
              <a:buFont typeface="+mj-lt"/>
              <a:buAutoNum type="arabicPeriod"/>
            </a:pPr>
            <a:r>
              <a:rPr lang="da-DK" dirty="0" smtClean="0"/>
              <a:t>Opstilling </a:t>
            </a:r>
            <a:r>
              <a:rPr lang="da-DK" dirty="0"/>
              <a:t>af klare, konkrete og realistiske mål.</a:t>
            </a:r>
          </a:p>
          <a:p>
            <a:pPr marL="514350" indent="-514350">
              <a:buFont typeface="+mj-lt"/>
              <a:buAutoNum type="arabicPeriod"/>
            </a:pPr>
            <a:r>
              <a:rPr lang="da-DK" dirty="0" smtClean="0"/>
              <a:t>Feedback </a:t>
            </a:r>
            <a:r>
              <a:rPr lang="da-DK" dirty="0"/>
              <a:t>i form af løbende og relevant tilbagemelding om, hvordan </a:t>
            </a:r>
            <a:r>
              <a:rPr lang="da-DK" dirty="0" smtClean="0"/>
              <a:t>man klarer </a:t>
            </a:r>
            <a:r>
              <a:rPr lang="da-DK" dirty="0"/>
              <a:t>sig i forhold til en given opgave.</a:t>
            </a:r>
          </a:p>
          <a:p>
            <a:pPr marL="514350" indent="-514350">
              <a:buFont typeface="+mj-lt"/>
              <a:buAutoNum type="arabicPeriod"/>
            </a:pPr>
            <a:r>
              <a:rPr lang="da-DK" dirty="0" smtClean="0"/>
              <a:t>En </a:t>
            </a:r>
            <a:r>
              <a:rPr lang="da-DK" dirty="0"/>
              <a:t>passende balance mellem færdigheder og viden på den ene side og </a:t>
            </a:r>
            <a:r>
              <a:rPr lang="da-DK" dirty="0" smtClean="0"/>
              <a:t>udfordringer på </a:t>
            </a:r>
            <a:r>
              <a:rPr lang="da-DK" dirty="0"/>
              <a:t>den anden.</a:t>
            </a:r>
          </a:p>
          <a:p>
            <a:pPr marL="514350" indent="-514350">
              <a:buFont typeface="+mj-lt"/>
              <a:buAutoNum type="arabicPeriod"/>
            </a:pPr>
            <a:r>
              <a:rPr lang="da-DK" dirty="0" smtClean="0"/>
              <a:t>Fjernelse </a:t>
            </a:r>
            <a:r>
              <a:rPr lang="da-DK" dirty="0"/>
              <a:t>af distraherende faktorer, fx afbrydelser.</a:t>
            </a:r>
          </a:p>
          <a:p>
            <a:pPr marL="514350" indent="-514350">
              <a:buFont typeface="+mj-lt"/>
              <a:buAutoNum type="arabicPeriod"/>
            </a:pPr>
            <a:r>
              <a:rPr lang="da-DK" dirty="0" smtClean="0"/>
              <a:t>Håndterbare</a:t>
            </a:r>
            <a:r>
              <a:rPr lang="da-DK" dirty="0"/>
              <a:t>, forståelige og præcise regler for arbejdet.</a:t>
            </a:r>
          </a:p>
        </p:txBody>
      </p:sp>
    </p:spTree>
    <p:extLst>
      <p:ext uri="{BB962C8B-B14F-4D97-AF65-F5344CB8AC3E}">
        <p14:creationId xmlns:p14="http://schemas.microsoft.com/office/powerpoint/2010/main" val="17217853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Stress</a:t>
            </a:r>
            <a:endParaRPr lang="da-DK" dirty="0"/>
          </a:p>
        </p:txBody>
      </p:sp>
      <p:sp>
        <p:nvSpPr>
          <p:cNvPr id="3" name="Pladsholder til indhold 2"/>
          <p:cNvSpPr>
            <a:spLocks noGrp="1"/>
          </p:cNvSpPr>
          <p:nvPr>
            <p:ph idx="1"/>
          </p:nvPr>
        </p:nvSpPr>
        <p:spPr/>
        <p:txBody>
          <a:bodyPr vert="horz" lIns="91440" tIns="45720" rIns="91440" bIns="45720" rtlCol="0" anchor="t">
            <a:normAutofit/>
          </a:bodyPr>
          <a:lstStyle/>
          <a:p>
            <a:pPr marL="0" indent="0">
              <a:buNone/>
            </a:pPr>
            <a:r>
              <a:rPr lang="da-DK" dirty="0"/>
              <a:t>Stress defineres som en hændelse, hvor krav fra omgivelserne (fx medieorganisationen), indre krav hos en selv eller en kombination af begge dele udgør en for stor byrde for den enkelte</a:t>
            </a:r>
          </a:p>
          <a:p>
            <a:pPr marL="0" indent="0" algn="r">
              <a:buNone/>
            </a:pPr>
            <a:r>
              <a:rPr lang="da-DK" sz="2400" dirty="0"/>
              <a:t> (</a:t>
            </a:r>
            <a:r>
              <a:rPr lang="da-DK" sz="2400" dirty="0" err="1"/>
              <a:t>Schuler</a:t>
            </a:r>
            <a:r>
              <a:rPr lang="da-DK" sz="2400" dirty="0"/>
              <a:t> 1980)</a:t>
            </a:r>
          </a:p>
        </p:txBody>
      </p:sp>
    </p:spTree>
    <p:extLst>
      <p:ext uri="{BB962C8B-B14F-4D97-AF65-F5344CB8AC3E}">
        <p14:creationId xmlns:p14="http://schemas.microsoft.com/office/powerpoint/2010/main" val="1039536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Individuelle uddannelsesplaner</a:t>
            </a:r>
            <a:endParaRPr lang="da-DK" dirty="0"/>
          </a:p>
        </p:txBody>
      </p:sp>
      <p:sp>
        <p:nvSpPr>
          <p:cNvPr id="3" name="Pladsholder til indhold 2"/>
          <p:cNvSpPr>
            <a:spLocks noGrp="1"/>
          </p:cNvSpPr>
          <p:nvPr>
            <p:ph idx="1"/>
          </p:nvPr>
        </p:nvSpPr>
        <p:spPr/>
        <p:txBody>
          <a:bodyPr vert="horz" lIns="91440" tIns="45720" rIns="91440" bIns="45720" rtlCol="0" anchor="t">
            <a:normAutofit/>
          </a:bodyPr>
          <a:lstStyle/>
          <a:p>
            <a:pPr marL="0" indent="0">
              <a:buNone/>
            </a:pPr>
            <a:r>
              <a:rPr lang="da-DK" dirty="0"/>
              <a:t>Består af mål, som</a:t>
            </a:r>
            <a:endParaRPr lang="en-US" dirty="0"/>
          </a:p>
          <a:p>
            <a:r>
              <a:rPr lang="da-DK" dirty="0"/>
              <a:t>er en central faktor for den enkelte.</a:t>
            </a:r>
          </a:p>
          <a:p>
            <a:r>
              <a:rPr lang="da-DK" dirty="0"/>
              <a:t>stimulerer den enkeltes arbejdsglæde og motivation.</a:t>
            </a:r>
          </a:p>
          <a:p>
            <a:r>
              <a:rPr lang="da-DK" dirty="0"/>
              <a:t>skaber et hensigtsmæssigt læringsmiljø.</a:t>
            </a:r>
          </a:p>
        </p:txBody>
      </p:sp>
    </p:spTree>
    <p:extLst>
      <p:ext uri="{BB962C8B-B14F-4D97-AF65-F5344CB8AC3E}">
        <p14:creationId xmlns:p14="http://schemas.microsoft.com/office/powerpoint/2010/main" val="4232008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Agenda</a:t>
            </a:r>
            <a:endParaRPr lang="da-DK" dirty="0"/>
          </a:p>
        </p:txBody>
      </p:sp>
      <p:sp>
        <p:nvSpPr>
          <p:cNvPr id="3" name="Pladsholder til indhold 2"/>
          <p:cNvSpPr>
            <a:spLocks noGrp="1"/>
          </p:cNvSpPr>
          <p:nvPr>
            <p:ph idx="1"/>
          </p:nvPr>
        </p:nvSpPr>
        <p:spPr/>
        <p:txBody>
          <a:bodyPr vert="horz" lIns="91440" tIns="45720" rIns="91440" bIns="45720" rtlCol="0" anchor="t">
            <a:normAutofit/>
          </a:bodyPr>
          <a:lstStyle/>
          <a:p>
            <a:r>
              <a:rPr lang="da-DK" dirty="0"/>
              <a:t>Selvledelse</a:t>
            </a:r>
          </a:p>
          <a:p>
            <a:r>
              <a:rPr lang="da-DK" dirty="0"/>
              <a:t>Usikkerhed</a:t>
            </a:r>
          </a:p>
          <a:p>
            <a:r>
              <a:rPr lang="da-DK" dirty="0"/>
              <a:t>Kontrol over sit arbejde eller ej?</a:t>
            </a:r>
          </a:p>
          <a:p>
            <a:r>
              <a:rPr lang="da-DK" dirty="0"/>
              <a:t>Journalistikken som et kald</a:t>
            </a:r>
          </a:p>
          <a:p>
            <a:r>
              <a:rPr lang="da-DK" dirty="0"/>
              <a:t>For at få ideer og være kreative</a:t>
            </a:r>
          </a:p>
          <a:p>
            <a:r>
              <a:rPr lang="da-DK" dirty="0"/>
              <a:t>Stress</a:t>
            </a:r>
          </a:p>
        </p:txBody>
      </p:sp>
    </p:spTree>
    <p:extLst>
      <p:ext uri="{BB962C8B-B14F-4D97-AF65-F5344CB8AC3E}">
        <p14:creationId xmlns:p14="http://schemas.microsoft.com/office/powerpoint/2010/main" val="1019543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p:txBody>
          <a:bodyPr vert="horz" lIns="91440" tIns="45720" rIns="91440" bIns="45720" rtlCol="0" anchor="t">
            <a:normAutofit/>
          </a:bodyPr>
          <a:lstStyle/>
          <a:p>
            <a:pPr marL="0" indent="0">
              <a:buNone/>
            </a:pPr>
            <a:r>
              <a:rPr lang="da-DK" dirty="0"/>
              <a:t>”Jeg skal ud og have noget vand. Det der med at huske at tisse og drikke noget. I starten var det virkelig et problem, jeg sad bare og blev helt dårlig. Fordi vi har så travlt</a:t>
            </a:r>
            <a:r>
              <a:rPr lang="da-DK" dirty="0" smtClean="0"/>
              <a:t>.”</a:t>
            </a:r>
          </a:p>
          <a:p>
            <a:pPr marL="0" indent="0">
              <a:buNone/>
            </a:pPr>
            <a:endParaRPr lang="da-DK" dirty="0"/>
          </a:p>
          <a:p>
            <a:pPr marL="0" indent="0" algn="r">
              <a:buNone/>
            </a:pPr>
            <a:r>
              <a:rPr lang="da-DK" sz="2400" dirty="0" smtClean="0"/>
              <a:t>(Praktikant på formiddagsavis)</a:t>
            </a:r>
            <a:endParaRPr lang="da-DK" sz="2400" dirty="0"/>
          </a:p>
        </p:txBody>
      </p:sp>
    </p:spTree>
    <p:extLst>
      <p:ext uri="{BB962C8B-B14F-4D97-AF65-F5344CB8AC3E}">
        <p14:creationId xmlns:p14="http://schemas.microsoft.com/office/powerpoint/2010/main" val="2691599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Selvledelse</a:t>
            </a:r>
            <a:endParaRPr lang="da-DK" dirty="0"/>
          </a:p>
        </p:txBody>
      </p:sp>
      <p:sp>
        <p:nvSpPr>
          <p:cNvPr id="3" name="Pladsholder til indhold 2"/>
          <p:cNvSpPr>
            <a:spLocks noGrp="1"/>
          </p:cNvSpPr>
          <p:nvPr>
            <p:ph idx="1"/>
          </p:nvPr>
        </p:nvSpPr>
        <p:spPr>
          <a:xfrm>
            <a:off x="457200" y="1600200"/>
            <a:ext cx="8229600" cy="5072033"/>
          </a:xfrm>
        </p:spPr>
        <p:txBody>
          <a:bodyPr vert="horz" lIns="91440" tIns="45720" rIns="91440" bIns="45720" rtlCol="0" anchor="t">
            <a:normAutofit fontScale="85000" lnSpcReduction="20000"/>
          </a:bodyPr>
          <a:lstStyle/>
          <a:p>
            <a:pPr marL="0" indent="0">
              <a:buNone/>
            </a:pPr>
            <a:r>
              <a:rPr lang="da-DK" i="1" dirty="0"/>
              <a:t>Selvledelse </a:t>
            </a:r>
            <a:r>
              <a:rPr lang="da-DK" dirty="0"/>
              <a:t>defineres som “individets evne og vilje til at tage ansvar for planlægningen og gennemførelsen af eget arbejde inden for accepterede rammer mellem individ og virksomhed”.</a:t>
            </a:r>
          </a:p>
          <a:p>
            <a:pPr marL="0" indent="0">
              <a:buNone/>
            </a:pPr>
            <a:r>
              <a:rPr lang="da-DK" dirty="0"/>
              <a:t>Selvledelse betyder, at den enkelte medarbejder i høj grad selv bestemmer, hvad han vil arbejde med, og hvordan han vil arbejde med det. </a:t>
            </a:r>
          </a:p>
          <a:p>
            <a:r>
              <a:rPr lang="da-DK" dirty="0"/>
              <a:t>Fordelene ved selvledelse er, at retten til at bestemme over sit arbejde øger motivationen og arbejdsglæden.</a:t>
            </a:r>
          </a:p>
          <a:p>
            <a:r>
              <a:rPr lang="da-DK" dirty="0"/>
              <a:t>Ulemperne kan være usikkerhed. Det kan være svært for den enkelte at bedømme, hvornår nok er nok, og hvornår arbejdet er godt nok.</a:t>
            </a:r>
            <a:r>
              <a:rPr lang="da-DK" i="1" dirty="0"/>
              <a:t> </a:t>
            </a:r>
          </a:p>
          <a:p>
            <a:pPr marL="0" indent="0" algn="r">
              <a:buNone/>
            </a:pPr>
            <a:r>
              <a:rPr lang="da-DK" sz="2800" dirty="0"/>
              <a:t>(Pihl-Thingvad 2010)</a:t>
            </a:r>
          </a:p>
        </p:txBody>
      </p:sp>
    </p:spTree>
    <p:extLst>
      <p:ext uri="{BB962C8B-B14F-4D97-AF65-F5344CB8AC3E}">
        <p14:creationId xmlns:p14="http://schemas.microsoft.com/office/powerpoint/2010/main" val="4253023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Usikkerhed</a:t>
            </a:r>
            <a:endParaRPr lang="da-DK" dirty="0"/>
          </a:p>
        </p:txBody>
      </p:sp>
      <p:sp>
        <p:nvSpPr>
          <p:cNvPr id="3" name="Pladsholder til indhold 2"/>
          <p:cNvSpPr>
            <a:spLocks noGrp="1"/>
          </p:cNvSpPr>
          <p:nvPr>
            <p:ph idx="1"/>
          </p:nvPr>
        </p:nvSpPr>
        <p:spPr>
          <a:xfrm>
            <a:off x="457200" y="1600200"/>
            <a:ext cx="8229600" cy="5007789"/>
          </a:xfrm>
        </p:spPr>
        <p:txBody>
          <a:bodyPr vert="horz" lIns="91440" tIns="45720" rIns="91440" bIns="45720" rtlCol="0" anchor="t">
            <a:normAutofit/>
          </a:bodyPr>
          <a:lstStyle/>
          <a:p>
            <a:pPr marL="514350" indent="-514350">
              <a:buFont typeface="+mj-lt"/>
              <a:buAutoNum type="arabicPeriod"/>
            </a:pPr>
            <a:r>
              <a:rPr lang="da-DK" dirty="0"/>
              <a:t>Det er usikkert, hvad man skal vide, og hvilken viden der er nødvendig for at kunne overkomme arbejdet.</a:t>
            </a:r>
          </a:p>
          <a:p>
            <a:pPr marL="514350" indent="-514350">
              <a:buFont typeface="+mj-lt"/>
              <a:buAutoNum type="arabicPeriod"/>
            </a:pPr>
            <a:r>
              <a:rPr lang="da-DK" dirty="0"/>
              <a:t>Det er usikkert, hvor vigtig denne viden overhovedet er.</a:t>
            </a:r>
          </a:p>
          <a:p>
            <a:pPr marL="514350" indent="-514350">
              <a:buFont typeface="+mj-lt"/>
              <a:buAutoNum type="arabicPeriod"/>
            </a:pPr>
            <a:r>
              <a:rPr lang="da-DK" dirty="0"/>
              <a:t>Vidensarbejde er præget af usikkerhed omkring resultaterne af arbejdet.</a:t>
            </a:r>
          </a:p>
          <a:p>
            <a:pPr marL="0" indent="0" algn="r">
              <a:buNone/>
            </a:pPr>
            <a:r>
              <a:rPr lang="da-DK" sz="2400" dirty="0" err="1"/>
              <a:t>(Alvesson</a:t>
            </a:r>
            <a:r>
              <a:rPr lang="da-DK" sz="2400" dirty="0"/>
              <a:t> 2001)</a:t>
            </a:r>
          </a:p>
        </p:txBody>
      </p:sp>
    </p:spTree>
    <p:extLst>
      <p:ext uri="{BB962C8B-B14F-4D97-AF65-F5344CB8AC3E}">
        <p14:creationId xmlns:p14="http://schemas.microsoft.com/office/powerpoint/2010/main" val="4239726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a:t>"Risky</a:t>
            </a:r>
            <a:r>
              <a:rPr lang="da-DK" dirty="0"/>
              <a:t> business"</a:t>
            </a:r>
            <a:endParaRPr lang="en-US" dirty="0"/>
          </a:p>
        </p:txBody>
      </p:sp>
      <p:sp>
        <p:nvSpPr>
          <p:cNvPr id="3" name="Pladsholder til indhold 2"/>
          <p:cNvSpPr>
            <a:spLocks noGrp="1"/>
          </p:cNvSpPr>
          <p:nvPr>
            <p:ph idx="1"/>
          </p:nvPr>
        </p:nvSpPr>
        <p:spPr/>
        <p:txBody>
          <a:bodyPr vert="horz" lIns="91440" tIns="45720" rIns="91440" bIns="45720" rtlCol="0" anchor="t">
            <a:normAutofit/>
          </a:bodyPr>
          <a:lstStyle/>
          <a:p>
            <a:pPr marL="0" indent="0">
              <a:buNone/>
            </a:pPr>
            <a:r>
              <a:rPr lang="da-DK" dirty="0"/>
              <a:t>En række professioner skaber – som led i at overkomme denne usikkerhed – en fælles virkelighedsforståelse og opretholder nogle særlige normer, som skabes og genskabes i praksis.</a:t>
            </a:r>
          </a:p>
          <a:p>
            <a:pPr marL="0" indent="0" algn="r">
              <a:buNone/>
            </a:pPr>
            <a:r>
              <a:rPr lang="da-DK" sz="2400" dirty="0" smtClean="0"/>
              <a:t>(</a:t>
            </a:r>
            <a:r>
              <a:rPr lang="da-DK" sz="2400" dirty="0" err="1" smtClean="0"/>
              <a:t>Donsbach</a:t>
            </a:r>
            <a:r>
              <a:rPr lang="da-DK" sz="2400" dirty="0" smtClean="0"/>
              <a:t> </a:t>
            </a:r>
            <a:r>
              <a:rPr lang="da-DK" sz="2400" dirty="0"/>
              <a:t>2004)</a:t>
            </a:r>
          </a:p>
        </p:txBody>
      </p:sp>
    </p:spTree>
    <p:extLst>
      <p:ext uri="{BB962C8B-B14F-4D97-AF65-F5344CB8AC3E}">
        <p14:creationId xmlns:p14="http://schemas.microsoft.com/office/powerpoint/2010/main" val="1119550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Kontrol over sit arbejde eller ej?</a:t>
            </a:r>
            <a:endParaRPr lang="da-DK" dirty="0"/>
          </a:p>
        </p:txBody>
      </p:sp>
      <p:graphicFrame>
        <p:nvGraphicFramePr>
          <p:cNvPr id="4" name="Pladsholder til indhold 3"/>
          <p:cNvGraphicFramePr>
            <a:graphicFrameLocks noGrp="1"/>
          </p:cNvGraphicFramePr>
          <p:nvPr>
            <p:ph idx="1"/>
            <p:extLst>
              <p:ext uri="{D42A27DB-BD31-4B8C-83A1-F6EECF244321}">
                <p14:modId xmlns:p14="http://schemas.microsoft.com/office/powerpoint/2010/main" val="3908648571"/>
              </p:ext>
            </p:extLst>
          </p:nvPr>
        </p:nvGraphicFramePr>
        <p:xfrm>
          <a:off x="457200" y="1916832"/>
          <a:ext cx="8003232" cy="42093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kstboks 4"/>
          <p:cNvSpPr txBox="1"/>
          <p:nvPr/>
        </p:nvSpPr>
        <p:spPr>
          <a:xfrm>
            <a:off x="3203848" y="1628800"/>
            <a:ext cx="3024336" cy="369332"/>
          </a:xfrm>
          <a:prstGeom prst="rect">
            <a:avLst/>
          </a:prstGeom>
          <a:noFill/>
        </p:spPr>
        <p:txBody>
          <a:bodyPr wrap="square" rtlCol="0">
            <a:spAutoFit/>
          </a:bodyPr>
          <a:lstStyle/>
          <a:p>
            <a:r>
              <a:rPr lang="da-DK" dirty="0" smtClean="0"/>
              <a:t>Lav kontrol og indflydelse</a:t>
            </a:r>
            <a:endParaRPr lang="da-DK" dirty="0"/>
          </a:p>
        </p:txBody>
      </p:sp>
      <p:sp>
        <p:nvSpPr>
          <p:cNvPr id="6" name="Tekstboks 5"/>
          <p:cNvSpPr txBox="1"/>
          <p:nvPr/>
        </p:nvSpPr>
        <p:spPr>
          <a:xfrm>
            <a:off x="3203848" y="6084004"/>
            <a:ext cx="3024336" cy="369332"/>
          </a:xfrm>
          <a:prstGeom prst="rect">
            <a:avLst/>
          </a:prstGeom>
          <a:noFill/>
        </p:spPr>
        <p:txBody>
          <a:bodyPr wrap="square" rtlCol="0">
            <a:spAutoFit/>
          </a:bodyPr>
          <a:lstStyle/>
          <a:p>
            <a:r>
              <a:rPr lang="da-DK" dirty="0" smtClean="0"/>
              <a:t>Høj kontrol og indflydelse</a:t>
            </a:r>
            <a:endParaRPr lang="da-DK" dirty="0"/>
          </a:p>
        </p:txBody>
      </p:sp>
      <p:sp>
        <p:nvSpPr>
          <p:cNvPr id="7" name="Tekstboks 6"/>
          <p:cNvSpPr txBox="1"/>
          <p:nvPr/>
        </p:nvSpPr>
        <p:spPr>
          <a:xfrm>
            <a:off x="6660232" y="3851756"/>
            <a:ext cx="3024336" cy="369332"/>
          </a:xfrm>
          <a:prstGeom prst="rect">
            <a:avLst/>
          </a:prstGeom>
          <a:noFill/>
        </p:spPr>
        <p:txBody>
          <a:bodyPr wrap="square" rtlCol="0">
            <a:spAutoFit/>
          </a:bodyPr>
          <a:lstStyle/>
          <a:p>
            <a:r>
              <a:rPr lang="da-DK" dirty="0" smtClean="0"/>
              <a:t>Høje jobkrav</a:t>
            </a:r>
            <a:endParaRPr lang="da-DK" dirty="0"/>
          </a:p>
        </p:txBody>
      </p:sp>
      <p:sp>
        <p:nvSpPr>
          <p:cNvPr id="8" name="Tekstboks 7"/>
          <p:cNvSpPr txBox="1"/>
          <p:nvPr/>
        </p:nvSpPr>
        <p:spPr>
          <a:xfrm>
            <a:off x="971600" y="3851756"/>
            <a:ext cx="3024336" cy="369332"/>
          </a:xfrm>
          <a:prstGeom prst="rect">
            <a:avLst/>
          </a:prstGeom>
          <a:noFill/>
        </p:spPr>
        <p:txBody>
          <a:bodyPr wrap="square" rtlCol="0">
            <a:spAutoFit/>
          </a:bodyPr>
          <a:lstStyle/>
          <a:p>
            <a:r>
              <a:rPr lang="da-DK" dirty="0" smtClean="0"/>
              <a:t>Lave jobkrav</a:t>
            </a:r>
            <a:endParaRPr lang="da-DK" dirty="0"/>
          </a:p>
        </p:txBody>
      </p:sp>
      <p:sp>
        <p:nvSpPr>
          <p:cNvPr id="9" name="Tekstboks 8"/>
          <p:cNvSpPr txBox="1"/>
          <p:nvPr/>
        </p:nvSpPr>
        <p:spPr>
          <a:xfrm>
            <a:off x="5940152" y="6453336"/>
            <a:ext cx="3528392" cy="369332"/>
          </a:xfrm>
          <a:prstGeom prst="rect">
            <a:avLst/>
          </a:prstGeom>
          <a:noFill/>
        </p:spPr>
        <p:txBody>
          <a:bodyPr wrap="square" rtlCol="0" anchor="t">
            <a:spAutoFit/>
          </a:bodyPr>
          <a:lstStyle/>
          <a:p>
            <a:r>
              <a:rPr lang="da-DK" dirty="0" err="1"/>
              <a:t>    (Kasarek</a:t>
            </a:r>
            <a:r>
              <a:rPr lang="da-DK" dirty="0"/>
              <a:t> og </a:t>
            </a:r>
            <a:r>
              <a:rPr lang="da-DK" dirty="0" err="1"/>
              <a:t>Theorell</a:t>
            </a:r>
            <a:r>
              <a:rPr lang="da-DK" dirty="0"/>
              <a:t> 1990)</a:t>
            </a:r>
          </a:p>
        </p:txBody>
      </p:sp>
    </p:spTree>
    <p:extLst>
      <p:ext uri="{BB962C8B-B14F-4D97-AF65-F5344CB8AC3E}">
        <p14:creationId xmlns:p14="http://schemas.microsoft.com/office/powerpoint/2010/main" val="2219365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Journalistikken som et kald</a:t>
            </a:r>
            <a:endParaRPr lang="da-DK" dirty="0"/>
          </a:p>
        </p:txBody>
      </p:sp>
      <p:sp>
        <p:nvSpPr>
          <p:cNvPr id="3" name="Pladsholder til indhold 2"/>
          <p:cNvSpPr>
            <a:spLocks noGrp="1"/>
          </p:cNvSpPr>
          <p:nvPr>
            <p:ph idx="1"/>
          </p:nvPr>
        </p:nvSpPr>
        <p:spPr>
          <a:xfrm>
            <a:off x="457200" y="1600200"/>
            <a:ext cx="8229600" cy="5039911"/>
          </a:xfrm>
        </p:spPr>
        <p:txBody>
          <a:bodyPr vert="horz" lIns="91440" tIns="45720" rIns="91440" bIns="45720" rtlCol="0" anchor="t">
            <a:normAutofit lnSpcReduction="10000"/>
          </a:bodyPr>
          <a:lstStyle/>
          <a:p>
            <a:r>
              <a:rPr lang="da-DK" dirty="0"/>
              <a:t>At man som medarbejder føler, at man lever et tilfredsstillende og socialt berigende liv gennem sit arbejde. </a:t>
            </a:r>
            <a:endParaRPr lang="en-US" dirty="0"/>
          </a:p>
          <a:p>
            <a:pPr lvl="1"/>
            <a:r>
              <a:rPr lang="da-DK" dirty="0"/>
              <a:t>Social legitimitet </a:t>
            </a:r>
          </a:p>
          <a:p>
            <a:pPr lvl="1"/>
            <a:r>
              <a:rPr lang="da-DK" dirty="0"/>
              <a:t>En særlig samfundsmæssig position </a:t>
            </a:r>
          </a:p>
          <a:p>
            <a:r>
              <a:rPr lang="da-DK" dirty="0"/>
              <a:t>At journalisten oplever sit arbejde som betydningsfuldt og vigtigt. Det gør journalister stolte over deres arbejde og mere resistente over for markedets krav.</a:t>
            </a:r>
          </a:p>
          <a:p>
            <a:pPr marL="0" indent="0" algn="r">
              <a:buNone/>
            </a:pPr>
            <a:r>
              <a:rPr lang="da-DK" sz="2400" dirty="0"/>
              <a:t>(</a:t>
            </a:r>
            <a:r>
              <a:rPr lang="da-DK" sz="2400" dirty="0" err="1"/>
              <a:t>Gardner</a:t>
            </a:r>
            <a:r>
              <a:rPr lang="da-DK" sz="2400" dirty="0"/>
              <a:t> m.fl. 2002)</a:t>
            </a:r>
          </a:p>
        </p:txBody>
      </p:sp>
    </p:spTree>
    <p:extLst>
      <p:ext uri="{BB962C8B-B14F-4D97-AF65-F5344CB8AC3E}">
        <p14:creationId xmlns:p14="http://schemas.microsoft.com/office/powerpoint/2010/main" val="2973210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Ikke kun godt</a:t>
            </a:r>
            <a:endParaRPr lang="da-DK" dirty="0"/>
          </a:p>
        </p:txBody>
      </p:sp>
      <p:sp>
        <p:nvSpPr>
          <p:cNvPr id="3" name="Pladsholder til indhold 2"/>
          <p:cNvSpPr>
            <a:spLocks noGrp="1"/>
          </p:cNvSpPr>
          <p:nvPr>
            <p:ph idx="1"/>
          </p:nvPr>
        </p:nvSpPr>
        <p:spPr/>
        <p:txBody>
          <a:bodyPr vert="horz" lIns="91440" tIns="45720" rIns="91440" bIns="45720" rtlCol="0" anchor="t">
            <a:normAutofit/>
          </a:bodyPr>
          <a:lstStyle/>
          <a:p>
            <a:pPr marL="0" indent="0">
              <a:buNone/>
            </a:pPr>
            <a:r>
              <a:rPr lang="da-DK" dirty="0"/>
              <a:t>Journalisternes idealer kan opleves som belastende for det psykiske arbejdsmiljø, når kravene til og rammerne for arbejdet gør, at man ikke kan leve op til idealerne om eksempelvis at være til gavn for demokratiet. </a:t>
            </a:r>
          </a:p>
          <a:p>
            <a:pPr marL="0" indent="0" algn="r">
              <a:buNone/>
            </a:pPr>
            <a:r>
              <a:rPr lang="da-DK" sz="2400" dirty="0" smtClean="0"/>
              <a:t>(Pihl</a:t>
            </a:r>
            <a:r>
              <a:rPr lang="da-DK" sz="2400" dirty="0"/>
              <a:t>-Thingvad 2010)</a:t>
            </a:r>
          </a:p>
        </p:txBody>
      </p:sp>
    </p:spTree>
    <p:extLst>
      <p:ext uri="{BB962C8B-B14F-4D97-AF65-F5344CB8AC3E}">
        <p14:creationId xmlns:p14="http://schemas.microsoft.com/office/powerpoint/2010/main" val="4166908053"/>
      </p:ext>
    </p:extLst>
  </p:cSld>
  <p:clrMapOvr>
    <a:masterClrMapping/>
  </p:clrMapOvr>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605</Words>
  <Application>Microsoft Macintosh PowerPoint</Application>
  <PresentationFormat>Skærmshow (4:3)</PresentationFormat>
  <Paragraphs>89</Paragraphs>
  <Slides>15</Slides>
  <Notes>15</Notes>
  <HiddenSlides>0</HiddenSlides>
  <MMClips>0</MMClips>
  <ScaleCrop>false</ScaleCrop>
  <HeadingPairs>
    <vt:vector size="4" baseType="variant">
      <vt:variant>
        <vt:lpstr>Tema</vt:lpstr>
      </vt:variant>
      <vt:variant>
        <vt:i4>1</vt:i4>
      </vt:variant>
      <vt:variant>
        <vt:lpstr>Diastitler</vt:lpstr>
      </vt:variant>
      <vt:variant>
        <vt:i4>15</vt:i4>
      </vt:variant>
    </vt:vector>
  </HeadingPairs>
  <TitlesOfParts>
    <vt:vector size="16" baseType="lpstr">
      <vt:lpstr>Kontortema</vt:lpstr>
      <vt:lpstr>Arbejdsglæde og trivsel</vt:lpstr>
      <vt:lpstr>Agenda</vt:lpstr>
      <vt:lpstr>PowerPoint-præsentation</vt:lpstr>
      <vt:lpstr>Selvledelse</vt:lpstr>
      <vt:lpstr>Usikkerhed</vt:lpstr>
      <vt:lpstr>"Risky business"</vt:lpstr>
      <vt:lpstr>Kontrol over sit arbejde eller ej?</vt:lpstr>
      <vt:lpstr>Journalistikken som et kald</vt:lpstr>
      <vt:lpstr>Ikke kun godt</vt:lpstr>
      <vt:lpstr>For at få ideer</vt:lpstr>
      <vt:lpstr>Grobunden for kreativitet</vt:lpstr>
      <vt:lpstr>Flow eller stress</vt:lpstr>
      <vt:lpstr>For at komme i flow</vt:lpstr>
      <vt:lpstr>Stress</vt:lpstr>
      <vt:lpstr>Individuelle uddannelsesplaner</vt:lpstr>
    </vt:vector>
  </TitlesOfParts>
  <Company>Syddansk Universitet - Samfundsvidenskab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Lene Rimestad</dc:creator>
  <cp:lastModifiedBy>Gitte Gravengaard</cp:lastModifiedBy>
  <cp:revision>16</cp:revision>
  <dcterms:created xsi:type="dcterms:W3CDTF">2015-07-31T11:18:38Z</dcterms:created>
  <dcterms:modified xsi:type="dcterms:W3CDTF">2015-08-25T17:43:51Z</dcterms:modified>
</cp:coreProperties>
</file>