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6" r:id="rId2"/>
    <p:sldId id="257" r:id="rId3"/>
    <p:sldId id="258" r:id="rId4"/>
    <p:sldId id="263" r:id="rId5"/>
    <p:sldId id="264" r:id="rId6"/>
    <p:sldId id="259" r:id="rId7"/>
    <p:sldId id="260" r:id="rId8"/>
    <p:sldId id="261" r:id="rId9"/>
    <p:sldId id="262" r:id="rId10"/>
    <p:sldId id="267" r:id="rId11"/>
    <p:sldId id="268" r:id="rId12"/>
    <p:sldId id="282" r:id="rId13"/>
    <p:sldId id="271" r:id="rId14"/>
    <p:sldId id="275" r:id="rId15"/>
    <p:sldId id="273" r:id="rId16"/>
    <p:sldId id="280" r:id="rId17"/>
    <p:sldId id="276" r:id="rId18"/>
    <p:sldId id="281" r:id="rId19"/>
    <p:sldId id="277" r:id="rId20"/>
    <p:sldId id="278" r:id="rId21"/>
    <p:sldId id="265" r:id="rId22"/>
    <p:sldId id="266" r:id="rId23"/>
  </p:sldIdLst>
  <p:sldSz cx="9144000" cy="6858000" type="screen4x3"/>
  <p:notesSz cx="6858000" cy="9144000"/>
  <p:defaultText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0" d="100"/>
          <a:sy n="90" d="100"/>
        </p:scale>
        <p:origin x="-96" y="-2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3700C1-EADF-4991-B140-6BF5BB063FC7}" type="datetimeFigureOut">
              <a:rPr lang="en-US"/>
              <a:t>25/08/15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F724B6-3FC8-4035-8410-A8EC47ABECF4}" type="slidenum">
              <a:rPr lang="en-US"/>
              <a:t>‹nr.›</a:t>
            </a:fld>
            <a:endParaRPr lang="en-US"/>
          </a:p>
        </p:txBody>
      </p:sp>
    </p:spTree>
    <p:extLst>
      <p:ext uri="{BB962C8B-B14F-4D97-AF65-F5344CB8AC3E}">
        <p14:creationId xmlns:p14="http://schemas.microsoft.com/office/powerpoint/2010/main" val="37217220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F724B6-3FC8-4035-8410-A8EC47ABECF4}" type="slidenum">
              <a:rPr lang="en-US"/>
              <a:t>1</a:t>
            </a:fld>
            <a:endParaRPr lang="en-US"/>
          </a:p>
        </p:txBody>
      </p:sp>
    </p:spTree>
    <p:extLst>
      <p:ext uri="{BB962C8B-B14F-4D97-AF65-F5344CB8AC3E}">
        <p14:creationId xmlns:p14="http://schemas.microsoft.com/office/powerpoint/2010/main" val="16025090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F724B6-3FC8-4035-8410-A8EC47ABECF4}" type="slidenum">
              <a:rPr lang="en-US"/>
              <a:t>10</a:t>
            </a:fld>
            <a:endParaRPr lang="en-US"/>
          </a:p>
        </p:txBody>
      </p:sp>
    </p:spTree>
    <p:extLst>
      <p:ext uri="{BB962C8B-B14F-4D97-AF65-F5344CB8AC3E}">
        <p14:creationId xmlns:p14="http://schemas.microsoft.com/office/powerpoint/2010/main" val="3731035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F724B6-3FC8-4035-8410-A8EC47ABECF4}" type="slidenum">
              <a:rPr lang="en-US"/>
              <a:t>11</a:t>
            </a:fld>
            <a:endParaRPr lang="en-US"/>
          </a:p>
        </p:txBody>
      </p:sp>
    </p:spTree>
    <p:extLst>
      <p:ext uri="{BB962C8B-B14F-4D97-AF65-F5344CB8AC3E}">
        <p14:creationId xmlns:p14="http://schemas.microsoft.com/office/powerpoint/2010/main" val="22774993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F724B6-3FC8-4035-8410-A8EC47ABECF4}" type="slidenum">
              <a:rPr lang="en-US"/>
              <a:t>12</a:t>
            </a:fld>
            <a:endParaRPr lang="en-US"/>
          </a:p>
        </p:txBody>
      </p:sp>
    </p:spTree>
    <p:extLst>
      <p:ext uri="{BB962C8B-B14F-4D97-AF65-F5344CB8AC3E}">
        <p14:creationId xmlns:p14="http://schemas.microsoft.com/office/powerpoint/2010/main" val="17678225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F724B6-3FC8-4035-8410-A8EC47ABECF4}" type="slidenum">
              <a:rPr lang="en-US"/>
              <a:t>13</a:t>
            </a:fld>
            <a:endParaRPr lang="en-US"/>
          </a:p>
        </p:txBody>
      </p:sp>
    </p:spTree>
    <p:extLst>
      <p:ext uri="{BB962C8B-B14F-4D97-AF65-F5344CB8AC3E}">
        <p14:creationId xmlns:p14="http://schemas.microsoft.com/office/powerpoint/2010/main" val="12074597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F724B6-3FC8-4035-8410-A8EC47ABECF4}" type="slidenum">
              <a:rPr lang="en-US"/>
              <a:t>14</a:t>
            </a:fld>
            <a:endParaRPr lang="en-US"/>
          </a:p>
        </p:txBody>
      </p:sp>
    </p:spTree>
    <p:extLst>
      <p:ext uri="{BB962C8B-B14F-4D97-AF65-F5344CB8AC3E}">
        <p14:creationId xmlns:p14="http://schemas.microsoft.com/office/powerpoint/2010/main" val="28991056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F724B6-3FC8-4035-8410-A8EC47ABECF4}" type="slidenum">
              <a:rPr lang="en-US"/>
              <a:t>15</a:t>
            </a:fld>
            <a:endParaRPr lang="en-US"/>
          </a:p>
        </p:txBody>
      </p:sp>
    </p:spTree>
    <p:extLst>
      <p:ext uri="{BB962C8B-B14F-4D97-AF65-F5344CB8AC3E}">
        <p14:creationId xmlns:p14="http://schemas.microsoft.com/office/powerpoint/2010/main" val="6270868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F724B6-3FC8-4035-8410-A8EC47ABECF4}" type="slidenum">
              <a:rPr lang="en-US"/>
              <a:t>16</a:t>
            </a:fld>
            <a:endParaRPr lang="en-US"/>
          </a:p>
        </p:txBody>
      </p:sp>
    </p:spTree>
    <p:extLst>
      <p:ext uri="{BB962C8B-B14F-4D97-AF65-F5344CB8AC3E}">
        <p14:creationId xmlns:p14="http://schemas.microsoft.com/office/powerpoint/2010/main" val="31302779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F724B6-3FC8-4035-8410-A8EC47ABECF4}" type="slidenum">
              <a:rPr lang="en-US"/>
              <a:t>17</a:t>
            </a:fld>
            <a:endParaRPr lang="en-US"/>
          </a:p>
        </p:txBody>
      </p:sp>
    </p:spTree>
    <p:extLst>
      <p:ext uri="{BB962C8B-B14F-4D97-AF65-F5344CB8AC3E}">
        <p14:creationId xmlns:p14="http://schemas.microsoft.com/office/powerpoint/2010/main" val="11129704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F724B6-3FC8-4035-8410-A8EC47ABECF4}" type="slidenum">
              <a:rPr lang="en-US"/>
              <a:t>18</a:t>
            </a:fld>
            <a:endParaRPr lang="en-US"/>
          </a:p>
        </p:txBody>
      </p:sp>
    </p:spTree>
    <p:extLst>
      <p:ext uri="{BB962C8B-B14F-4D97-AF65-F5344CB8AC3E}">
        <p14:creationId xmlns:p14="http://schemas.microsoft.com/office/powerpoint/2010/main" val="14342897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F724B6-3FC8-4035-8410-A8EC47ABECF4}" type="slidenum">
              <a:rPr lang="en-US"/>
              <a:t>19</a:t>
            </a:fld>
            <a:endParaRPr lang="en-US"/>
          </a:p>
        </p:txBody>
      </p:sp>
    </p:spTree>
    <p:extLst>
      <p:ext uri="{BB962C8B-B14F-4D97-AF65-F5344CB8AC3E}">
        <p14:creationId xmlns:p14="http://schemas.microsoft.com/office/powerpoint/2010/main" val="3009457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F724B6-3FC8-4035-8410-A8EC47ABECF4}" type="slidenum">
              <a:rPr lang="en-US"/>
              <a:t>2</a:t>
            </a:fld>
            <a:endParaRPr lang="en-US"/>
          </a:p>
        </p:txBody>
      </p:sp>
    </p:spTree>
    <p:extLst>
      <p:ext uri="{BB962C8B-B14F-4D97-AF65-F5344CB8AC3E}">
        <p14:creationId xmlns:p14="http://schemas.microsoft.com/office/powerpoint/2010/main" val="7536064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F724B6-3FC8-4035-8410-A8EC47ABECF4}" type="slidenum">
              <a:rPr lang="en-US"/>
              <a:t>20</a:t>
            </a:fld>
            <a:endParaRPr lang="en-US"/>
          </a:p>
        </p:txBody>
      </p:sp>
    </p:spTree>
    <p:extLst>
      <p:ext uri="{BB962C8B-B14F-4D97-AF65-F5344CB8AC3E}">
        <p14:creationId xmlns:p14="http://schemas.microsoft.com/office/powerpoint/2010/main" val="22927527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F724B6-3FC8-4035-8410-A8EC47ABECF4}" type="slidenum">
              <a:rPr lang="en-US"/>
              <a:t>21</a:t>
            </a:fld>
            <a:endParaRPr lang="en-US"/>
          </a:p>
        </p:txBody>
      </p:sp>
    </p:spTree>
    <p:extLst>
      <p:ext uri="{BB962C8B-B14F-4D97-AF65-F5344CB8AC3E}">
        <p14:creationId xmlns:p14="http://schemas.microsoft.com/office/powerpoint/2010/main" val="7460432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F724B6-3FC8-4035-8410-A8EC47ABECF4}" type="slidenum">
              <a:rPr lang="en-US"/>
              <a:t>22</a:t>
            </a:fld>
            <a:endParaRPr lang="en-US"/>
          </a:p>
        </p:txBody>
      </p:sp>
    </p:spTree>
    <p:extLst>
      <p:ext uri="{BB962C8B-B14F-4D97-AF65-F5344CB8AC3E}">
        <p14:creationId xmlns:p14="http://schemas.microsoft.com/office/powerpoint/2010/main" val="701582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F724B6-3FC8-4035-8410-A8EC47ABECF4}" type="slidenum">
              <a:rPr lang="en-US"/>
              <a:t>3</a:t>
            </a:fld>
            <a:endParaRPr lang="en-US"/>
          </a:p>
        </p:txBody>
      </p:sp>
    </p:spTree>
    <p:extLst>
      <p:ext uri="{BB962C8B-B14F-4D97-AF65-F5344CB8AC3E}">
        <p14:creationId xmlns:p14="http://schemas.microsoft.com/office/powerpoint/2010/main" val="40941372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F724B6-3FC8-4035-8410-A8EC47ABECF4}" type="slidenum">
              <a:rPr lang="en-US"/>
              <a:t>4</a:t>
            </a:fld>
            <a:endParaRPr lang="en-US"/>
          </a:p>
        </p:txBody>
      </p:sp>
    </p:spTree>
    <p:extLst>
      <p:ext uri="{BB962C8B-B14F-4D97-AF65-F5344CB8AC3E}">
        <p14:creationId xmlns:p14="http://schemas.microsoft.com/office/powerpoint/2010/main" val="39237733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F724B6-3FC8-4035-8410-A8EC47ABECF4}" type="slidenum">
              <a:rPr lang="en-US"/>
              <a:t>5</a:t>
            </a:fld>
            <a:endParaRPr lang="en-US"/>
          </a:p>
        </p:txBody>
      </p:sp>
    </p:spTree>
    <p:extLst>
      <p:ext uri="{BB962C8B-B14F-4D97-AF65-F5344CB8AC3E}">
        <p14:creationId xmlns:p14="http://schemas.microsoft.com/office/powerpoint/2010/main" val="439093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F724B6-3FC8-4035-8410-A8EC47ABECF4}" type="slidenum">
              <a:rPr lang="en-US"/>
              <a:t>6</a:t>
            </a:fld>
            <a:endParaRPr lang="en-US"/>
          </a:p>
        </p:txBody>
      </p:sp>
    </p:spTree>
    <p:extLst>
      <p:ext uri="{BB962C8B-B14F-4D97-AF65-F5344CB8AC3E}">
        <p14:creationId xmlns:p14="http://schemas.microsoft.com/office/powerpoint/2010/main" val="27990223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F724B6-3FC8-4035-8410-A8EC47ABECF4}" type="slidenum">
              <a:rPr lang="en-US"/>
              <a:t>7</a:t>
            </a:fld>
            <a:endParaRPr lang="en-US"/>
          </a:p>
        </p:txBody>
      </p:sp>
    </p:spTree>
    <p:extLst>
      <p:ext uri="{BB962C8B-B14F-4D97-AF65-F5344CB8AC3E}">
        <p14:creationId xmlns:p14="http://schemas.microsoft.com/office/powerpoint/2010/main" val="34093653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F724B6-3FC8-4035-8410-A8EC47ABECF4}" type="slidenum">
              <a:rPr lang="en-US"/>
              <a:t>8</a:t>
            </a:fld>
            <a:endParaRPr lang="en-US"/>
          </a:p>
        </p:txBody>
      </p:sp>
    </p:spTree>
    <p:extLst>
      <p:ext uri="{BB962C8B-B14F-4D97-AF65-F5344CB8AC3E}">
        <p14:creationId xmlns:p14="http://schemas.microsoft.com/office/powerpoint/2010/main" val="41444020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F724B6-3FC8-4035-8410-A8EC47ABECF4}" type="slidenum">
              <a:rPr lang="en-US"/>
              <a:t>9</a:t>
            </a:fld>
            <a:endParaRPr lang="en-US"/>
          </a:p>
        </p:txBody>
      </p:sp>
    </p:spTree>
    <p:extLst>
      <p:ext uri="{BB962C8B-B14F-4D97-AF65-F5344CB8AC3E}">
        <p14:creationId xmlns:p14="http://schemas.microsoft.com/office/powerpoint/2010/main" val="943739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D295AC43-D24F-F44D-8CEA-E9DC65E92999}"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22AFCF4E-4EF2-4D4A-A0A8-2DDA0991A3EC}" type="slidenum">
              <a:rPr lang="da-DK" smtClean="0"/>
              <a:t>‹nr.›</a:t>
            </a:fld>
            <a:endParaRPr lang="da-DK"/>
          </a:p>
        </p:txBody>
      </p:sp>
    </p:spTree>
    <p:extLst>
      <p:ext uri="{BB962C8B-B14F-4D97-AF65-F5344CB8AC3E}">
        <p14:creationId xmlns:p14="http://schemas.microsoft.com/office/powerpoint/2010/main" val="1454832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D295AC43-D24F-F44D-8CEA-E9DC65E92999}"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22AFCF4E-4EF2-4D4A-A0A8-2DDA0991A3EC}" type="slidenum">
              <a:rPr lang="da-DK" smtClean="0"/>
              <a:t>‹nr.›</a:t>
            </a:fld>
            <a:endParaRPr lang="da-DK"/>
          </a:p>
        </p:txBody>
      </p:sp>
    </p:spTree>
    <p:extLst>
      <p:ext uri="{BB962C8B-B14F-4D97-AF65-F5344CB8AC3E}">
        <p14:creationId xmlns:p14="http://schemas.microsoft.com/office/powerpoint/2010/main" val="2048203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D295AC43-D24F-F44D-8CEA-E9DC65E92999}"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22AFCF4E-4EF2-4D4A-A0A8-2DDA0991A3EC}" type="slidenum">
              <a:rPr lang="da-DK" smtClean="0"/>
              <a:t>‹nr.›</a:t>
            </a:fld>
            <a:endParaRPr lang="da-DK"/>
          </a:p>
        </p:txBody>
      </p:sp>
    </p:spTree>
    <p:extLst>
      <p:ext uri="{BB962C8B-B14F-4D97-AF65-F5344CB8AC3E}">
        <p14:creationId xmlns:p14="http://schemas.microsoft.com/office/powerpoint/2010/main" val="95278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indhold 2"/>
          <p:cNvSpPr>
            <a:spLocks noGrp="1"/>
          </p:cNvSpPr>
          <p:nvPr>
            <p:ph idx="1"/>
          </p:nvPr>
        </p:nvSpPr>
        <p:spPr/>
        <p:txBody>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D295AC43-D24F-F44D-8CEA-E9DC65E92999}"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22AFCF4E-4EF2-4D4A-A0A8-2DDA0991A3EC}" type="slidenum">
              <a:rPr lang="da-DK" smtClean="0"/>
              <a:t>‹nr.›</a:t>
            </a:fld>
            <a:endParaRPr lang="da-DK"/>
          </a:p>
        </p:txBody>
      </p:sp>
    </p:spTree>
    <p:extLst>
      <p:ext uri="{BB962C8B-B14F-4D97-AF65-F5344CB8AC3E}">
        <p14:creationId xmlns:p14="http://schemas.microsoft.com/office/powerpoint/2010/main" val="1283617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teksttypografierne i masteren</a:t>
            </a:r>
          </a:p>
        </p:txBody>
      </p:sp>
      <p:sp>
        <p:nvSpPr>
          <p:cNvPr id="4" name="Pladsholder til dato 3"/>
          <p:cNvSpPr>
            <a:spLocks noGrp="1"/>
          </p:cNvSpPr>
          <p:nvPr>
            <p:ph type="dt" sz="half" idx="10"/>
          </p:nvPr>
        </p:nvSpPr>
        <p:spPr/>
        <p:txBody>
          <a:bodyPr/>
          <a:lstStyle/>
          <a:p>
            <a:fld id="{D295AC43-D24F-F44D-8CEA-E9DC65E92999}" type="datetimeFigureOut">
              <a:rPr lang="da-DK" smtClean="0"/>
              <a:t>25/08/15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22AFCF4E-4EF2-4D4A-A0A8-2DDA0991A3EC}" type="slidenum">
              <a:rPr lang="da-DK" smtClean="0"/>
              <a:t>‹nr.›</a:t>
            </a:fld>
            <a:endParaRPr lang="da-DK"/>
          </a:p>
        </p:txBody>
      </p:sp>
    </p:spTree>
    <p:extLst>
      <p:ext uri="{BB962C8B-B14F-4D97-AF65-F5344CB8AC3E}">
        <p14:creationId xmlns:p14="http://schemas.microsoft.com/office/powerpoint/2010/main" val="1177702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D295AC43-D24F-F44D-8CEA-E9DC65E92999}" type="datetimeFigureOut">
              <a:rPr lang="da-DK" smtClean="0"/>
              <a:t>25/08/15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22AFCF4E-4EF2-4D4A-A0A8-2DDA0991A3EC}" type="slidenum">
              <a:rPr lang="da-DK" smtClean="0"/>
              <a:t>‹nr.›</a:t>
            </a:fld>
            <a:endParaRPr lang="da-DK"/>
          </a:p>
        </p:txBody>
      </p:sp>
    </p:spTree>
    <p:extLst>
      <p:ext uri="{BB962C8B-B14F-4D97-AF65-F5344CB8AC3E}">
        <p14:creationId xmlns:p14="http://schemas.microsoft.com/office/powerpoint/2010/main" val="106620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D295AC43-D24F-F44D-8CEA-E9DC65E92999}" type="datetimeFigureOut">
              <a:rPr lang="da-DK" smtClean="0"/>
              <a:t>25/08/15</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22AFCF4E-4EF2-4D4A-A0A8-2DDA0991A3EC}" type="slidenum">
              <a:rPr lang="da-DK" smtClean="0"/>
              <a:t>‹nr.›</a:t>
            </a:fld>
            <a:endParaRPr lang="da-DK"/>
          </a:p>
        </p:txBody>
      </p:sp>
    </p:spTree>
    <p:extLst>
      <p:ext uri="{BB962C8B-B14F-4D97-AF65-F5344CB8AC3E}">
        <p14:creationId xmlns:p14="http://schemas.microsoft.com/office/powerpoint/2010/main" val="1751347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dato 2"/>
          <p:cNvSpPr>
            <a:spLocks noGrp="1"/>
          </p:cNvSpPr>
          <p:nvPr>
            <p:ph type="dt" sz="half" idx="10"/>
          </p:nvPr>
        </p:nvSpPr>
        <p:spPr/>
        <p:txBody>
          <a:bodyPr/>
          <a:lstStyle/>
          <a:p>
            <a:fld id="{D295AC43-D24F-F44D-8CEA-E9DC65E92999}" type="datetimeFigureOut">
              <a:rPr lang="da-DK" smtClean="0"/>
              <a:t>25/08/15</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22AFCF4E-4EF2-4D4A-A0A8-2DDA0991A3EC}" type="slidenum">
              <a:rPr lang="da-DK" smtClean="0"/>
              <a:t>‹nr.›</a:t>
            </a:fld>
            <a:endParaRPr lang="da-DK"/>
          </a:p>
        </p:txBody>
      </p:sp>
    </p:spTree>
    <p:extLst>
      <p:ext uri="{BB962C8B-B14F-4D97-AF65-F5344CB8AC3E}">
        <p14:creationId xmlns:p14="http://schemas.microsoft.com/office/powerpoint/2010/main" val="1571114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D295AC43-D24F-F44D-8CEA-E9DC65E92999}" type="datetimeFigureOut">
              <a:rPr lang="da-DK" smtClean="0"/>
              <a:t>25/08/15</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22AFCF4E-4EF2-4D4A-A0A8-2DDA0991A3EC}" type="slidenum">
              <a:rPr lang="da-DK" smtClean="0"/>
              <a:t>‹nr.›</a:t>
            </a:fld>
            <a:endParaRPr lang="da-DK"/>
          </a:p>
        </p:txBody>
      </p:sp>
    </p:spTree>
    <p:extLst>
      <p:ext uri="{BB962C8B-B14F-4D97-AF65-F5344CB8AC3E}">
        <p14:creationId xmlns:p14="http://schemas.microsoft.com/office/powerpoint/2010/main" val="3523713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teksttypografierne i masteren</a:t>
            </a:r>
          </a:p>
        </p:txBody>
      </p:sp>
      <p:sp>
        <p:nvSpPr>
          <p:cNvPr id="5" name="Pladsholder til dato 4"/>
          <p:cNvSpPr>
            <a:spLocks noGrp="1"/>
          </p:cNvSpPr>
          <p:nvPr>
            <p:ph type="dt" sz="half" idx="10"/>
          </p:nvPr>
        </p:nvSpPr>
        <p:spPr/>
        <p:txBody>
          <a:bodyPr/>
          <a:lstStyle/>
          <a:p>
            <a:fld id="{D295AC43-D24F-F44D-8CEA-E9DC65E92999}" type="datetimeFigureOut">
              <a:rPr lang="da-DK" smtClean="0"/>
              <a:t>25/08/15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22AFCF4E-4EF2-4D4A-A0A8-2DDA0991A3EC}" type="slidenum">
              <a:rPr lang="da-DK" smtClean="0"/>
              <a:t>‹nr.›</a:t>
            </a:fld>
            <a:endParaRPr lang="da-DK"/>
          </a:p>
        </p:txBody>
      </p:sp>
    </p:spTree>
    <p:extLst>
      <p:ext uri="{BB962C8B-B14F-4D97-AF65-F5344CB8AC3E}">
        <p14:creationId xmlns:p14="http://schemas.microsoft.com/office/powerpoint/2010/main" val="3918561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teksttypografierne i masteren</a:t>
            </a:r>
          </a:p>
        </p:txBody>
      </p:sp>
      <p:sp>
        <p:nvSpPr>
          <p:cNvPr id="5" name="Pladsholder til dato 4"/>
          <p:cNvSpPr>
            <a:spLocks noGrp="1"/>
          </p:cNvSpPr>
          <p:nvPr>
            <p:ph type="dt" sz="half" idx="10"/>
          </p:nvPr>
        </p:nvSpPr>
        <p:spPr/>
        <p:txBody>
          <a:bodyPr/>
          <a:lstStyle/>
          <a:p>
            <a:fld id="{D295AC43-D24F-F44D-8CEA-E9DC65E92999}" type="datetimeFigureOut">
              <a:rPr lang="da-DK" smtClean="0"/>
              <a:t>25/08/15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22AFCF4E-4EF2-4D4A-A0A8-2DDA0991A3EC}" type="slidenum">
              <a:rPr lang="da-DK" smtClean="0"/>
              <a:t>‹nr.›</a:t>
            </a:fld>
            <a:endParaRPr lang="da-DK"/>
          </a:p>
        </p:txBody>
      </p:sp>
    </p:spTree>
    <p:extLst>
      <p:ext uri="{BB962C8B-B14F-4D97-AF65-F5344CB8AC3E}">
        <p14:creationId xmlns:p14="http://schemas.microsoft.com/office/powerpoint/2010/main" val="164469502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95AC43-D24F-F44D-8CEA-E9DC65E92999}" type="datetimeFigureOut">
              <a:rPr lang="da-DK" smtClean="0"/>
              <a:t>25/08/15</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AFCF4E-4EF2-4D4A-A0A8-2DDA0991A3EC}" type="slidenum">
              <a:rPr lang="da-DK" smtClean="0"/>
              <a:t>‹nr.›</a:t>
            </a:fld>
            <a:endParaRPr lang="da-DK"/>
          </a:p>
        </p:txBody>
      </p:sp>
    </p:spTree>
    <p:extLst>
      <p:ext uri="{BB962C8B-B14F-4D97-AF65-F5344CB8AC3E}">
        <p14:creationId xmlns:p14="http://schemas.microsoft.com/office/powerpoint/2010/main" val="20318894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6.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smtClean="0"/>
              <a:t>Socialisering</a:t>
            </a:r>
            <a:endParaRPr lang="da-DK" dirty="0"/>
          </a:p>
        </p:txBody>
      </p:sp>
      <p:sp>
        <p:nvSpPr>
          <p:cNvPr id="3" name="Undertitel 2"/>
          <p:cNvSpPr>
            <a:spLocks noGrp="1"/>
          </p:cNvSpPr>
          <p:nvPr>
            <p:ph type="subTitle" idx="1"/>
          </p:nvPr>
        </p:nvSpPr>
        <p:spPr/>
        <p:txBody>
          <a:bodyPr/>
          <a:lstStyle/>
          <a:p>
            <a:r>
              <a:rPr lang="da-DK" dirty="0" smtClean="0"/>
              <a:t>Kapitel 5</a:t>
            </a:r>
            <a:endParaRPr lang="da-DK" dirty="0"/>
          </a:p>
        </p:txBody>
      </p:sp>
      <p:pic>
        <p:nvPicPr>
          <p:cNvPr id="4" name="Billede 3" descr="Forsid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73711" y="4251279"/>
            <a:ext cx="1284111" cy="183025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5429076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a:t>
            </a:r>
            <a:r>
              <a:rPr lang="da-DK" dirty="0" smtClean="0"/>
              <a:t>raksisfællesskab</a:t>
            </a:r>
            <a:endParaRPr lang="da-DK" dirty="0"/>
          </a:p>
        </p:txBody>
      </p:sp>
      <p:sp>
        <p:nvSpPr>
          <p:cNvPr id="3" name="Pladsholder til indhold 2"/>
          <p:cNvSpPr>
            <a:spLocks noGrp="1"/>
          </p:cNvSpPr>
          <p:nvPr>
            <p:ph idx="1"/>
          </p:nvPr>
        </p:nvSpPr>
        <p:spPr>
          <a:xfrm>
            <a:off x="457200" y="1600200"/>
            <a:ext cx="8229600" cy="4993248"/>
          </a:xfrm>
        </p:spPr>
        <p:txBody>
          <a:bodyPr>
            <a:normAutofit/>
          </a:bodyPr>
          <a:lstStyle/>
          <a:p>
            <a:r>
              <a:rPr lang="da-DK" dirty="0" smtClean="0"/>
              <a:t>Socialisering finder sted i praksis i organisationen.</a:t>
            </a:r>
          </a:p>
          <a:p>
            <a:r>
              <a:rPr lang="da-DK" dirty="0"/>
              <a:t>M</a:t>
            </a:r>
            <a:r>
              <a:rPr lang="da-DK" dirty="0" smtClean="0"/>
              <a:t>edieorganisationen er et praksisfællesskab.</a:t>
            </a:r>
          </a:p>
          <a:p>
            <a:r>
              <a:rPr lang="da-DK" dirty="0" smtClean="0"/>
              <a:t>Nytilkomne </a:t>
            </a:r>
            <a:r>
              <a:rPr lang="da-DK" dirty="0"/>
              <a:t>socialiseres og tilegner sig </a:t>
            </a:r>
            <a:r>
              <a:rPr lang="da-DK" dirty="0" smtClean="0"/>
              <a:t>den nødvendige viden, forståelse </a:t>
            </a:r>
            <a:r>
              <a:rPr lang="da-DK" dirty="0"/>
              <a:t>og </a:t>
            </a:r>
            <a:r>
              <a:rPr lang="da-DK" dirty="0" smtClean="0"/>
              <a:t>kompetencer </a:t>
            </a:r>
            <a:r>
              <a:rPr lang="da-DK" dirty="0"/>
              <a:t>via deres faktiske </a:t>
            </a:r>
            <a:r>
              <a:rPr lang="da-DK" i="1" dirty="0"/>
              <a:t>deltagelse</a:t>
            </a:r>
            <a:r>
              <a:rPr lang="da-DK" dirty="0"/>
              <a:t> i den konkrete </a:t>
            </a:r>
            <a:r>
              <a:rPr lang="da-DK" dirty="0" smtClean="0"/>
              <a:t>praksis.</a:t>
            </a:r>
          </a:p>
          <a:p>
            <a:r>
              <a:rPr lang="da-DK" dirty="0" smtClean="0"/>
              <a:t>Sker via legitim perifer deltagelse i praksisfællesskabet</a:t>
            </a:r>
            <a:r>
              <a:rPr lang="da-DK" dirty="0"/>
              <a:t>. </a:t>
            </a:r>
            <a:r>
              <a:rPr lang="da-DK" dirty="0" smtClean="0"/>
              <a:t>              </a:t>
            </a:r>
            <a:r>
              <a:rPr lang="da-DK" sz="2400" dirty="0" smtClean="0"/>
              <a:t>(</a:t>
            </a:r>
            <a:r>
              <a:rPr lang="da-DK" sz="2400" dirty="0"/>
              <a:t>Lave &amp; Wenger 1991)</a:t>
            </a:r>
          </a:p>
        </p:txBody>
      </p:sp>
    </p:spTree>
    <p:extLst>
      <p:ext uri="{BB962C8B-B14F-4D97-AF65-F5344CB8AC3E}">
        <p14:creationId xmlns:p14="http://schemas.microsoft.com/office/powerpoint/2010/main" val="2689803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Legitim perifer deltagelse</a:t>
            </a:r>
            <a:endParaRPr lang="da-DK" dirty="0"/>
          </a:p>
        </p:txBody>
      </p:sp>
      <p:sp>
        <p:nvSpPr>
          <p:cNvPr id="3" name="Pladsholder til indhold 2"/>
          <p:cNvSpPr>
            <a:spLocks noGrp="1"/>
          </p:cNvSpPr>
          <p:nvPr>
            <p:ph idx="1"/>
          </p:nvPr>
        </p:nvSpPr>
        <p:spPr>
          <a:xfrm>
            <a:off x="457200" y="1600200"/>
            <a:ext cx="8229600" cy="5066014"/>
          </a:xfrm>
        </p:spPr>
        <p:txBody>
          <a:bodyPr>
            <a:normAutofit lnSpcReduction="10000"/>
          </a:bodyPr>
          <a:lstStyle/>
          <a:p>
            <a:r>
              <a:rPr lang="da-DK" dirty="0" smtClean="0"/>
              <a:t>En særlig form for deltagelse i praksisfællesskabet i medieorganisationen.</a:t>
            </a:r>
          </a:p>
          <a:p>
            <a:r>
              <a:rPr lang="da-DK" dirty="0" smtClean="0"/>
              <a:t>Legitim: Praktikanten er formelt ansat med træning og oplæring for øje. Har ret til at være i organisationen.</a:t>
            </a:r>
          </a:p>
          <a:p>
            <a:r>
              <a:rPr lang="da-DK" dirty="0" smtClean="0"/>
              <a:t>Perifer: Praktikanten er </a:t>
            </a:r>
            <a:r>
              <a:rPr lang="da-DK" dirty="0" err="1" smtClean="0"/>
              <a:t>nytilkommen</a:t>
            </a:r>
            <a:r>
              <a:rPr lang="da-DK" dirty="0" smtClean="0"/>
              <a:t>. Andre forventninger til praktikant end til de erfarne.</a:t>
            </a:r>
          </a:p>
          <a:p>
            <a:r>
              <a:rPr lang="da-DK" dirty="0" smtClean="0"/>
              <a:t>Mål: At bevæge sig fra periferien af praksisfællesskabet til at blive kulturelt kompetent medlem.</a:t>
            </a:r>
            <a:endParaRPr lang="da-DK" dirty="0"/>
          </a:p>
        </p:txBody>
      </p:sp>
    </p:spTree>
    <p:extLst>
      <p:ext uri="{BB962C8B-B14F-4D97-AF65-F5344CB8AC3E}">
        <p14:creationId xmlns:p14="http://schemas.microsoft.com/office/powerpoint/2010/main" val="1456427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Læring i praksisfællesskabet</a:t>
            </a:r>
            <a:endParaRPr lang="da-DK" dirty="0"/>
          </a:p>
        </p:txBody>
      </p:sp>
      <p:pic>
        <p:nvPicPr>
          <p:cNvPr id="4" name="Billede 3" descr="Screen Shot 2015-08-05 at 10.44.2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0304" y="2743200"/>
            <a:ext cx="8565264" cy="1562582"/>
          </a:xfrm>
          <a:prstGeom prst="rect">
            <a:avLst/>
          </a:prstGeom>
        </p:spPr>
      </p:pic>
      <p:sp>
        <p:nvSpPr>
          <p:cNvPr id="3" name="Tekstfelt 2"/>
          <p:cNvSpPr txBox="1"/>
          <p:nvPr/>
        </p:nvSpPr>
        <p:spPr>
          <a:xfrm>
            <a:off x="6026415" y="4822266"/>
            <a:ext cx="2660385" cy="646331"/>
          </a:xfrm>
          <a:prstGeom prst="rect">
            <a:avLst/>
          </a:prstGeom>
          <a:noFill/>
        </p:spPr>
        <p:txBody>
          <a:bodyPr wrap="square" rtlCol="0">
            <a:spAutoFit/>
          </a:bodyPr>
          <a:lstStyle/>
          <a:p>
            <a:r>
              <a:rPr lang="da-DK" dirty="0" smtClean="0"/>
              <a:t> </a:t>
            </a:r>
            <a:r>
              <a:rPr lang="da-DK" dirty="0"/>
              <a:t>(Lave &amp; Wenger 1991)</a:t>
            </a:r>
          </a:p>
          <a:p>
            <a:endParaRPr lang="da-DK" dirty="0"/>
          </a:p>
        </p:txBody>
      </p:sp>
    </p:spTree>
    <p:extLst>
      <p:ext uri="{BB962C8B-B14F-4D97-AF65-F5344CB8AC3E}">
        <p14:creationId xmlns:p14="http://schemas.microsoft.com/office/powerpoint/2010/main" val="2334352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Socialisering</a:t>
            </a:r>
            <a:endParaRPr lang="da-DK" dirty="0"/>
          </a:p>
        </p:txBody>
      </p:sp>
      <p:sp>
        <p:nvSpPr>
          <p:cNvPr id="3" name="Pladsholder til indhold 2"/>
          <p:cNvSpPr>
            <a:spLocks noGrp="1"/>
          </p:cNvSpPr>
          <p:nvPr>
            <p:ph idx="1"/>
          </p:nvPr>
        </p:nvSpPr>
        <p:spPr>
          <a:xfrm>
            <a:off x="457200" y="1600200"/>
            <a:ext cx="8433494" cy="5257800"/>
          </a:xfrm>
        </p:spPr>
        <p:txBody>
          <a:bodyPr vert="horz" lIns="91440" tIns="45720" rIns="91440" bIns="45720" rtlCol="0" anchor="t">
            <a:normAutofit fontScale="92500"/>
          </a:bodyPr>
          <a:lstStyle/>
          <a:p>
            <a:r>
              <a:rPr lang="da-DK" dirty="0"/>
              <a:t>Ikke bare passiv tilpasning til organisationen.</a:t>
            </a:r>
          </a:p>
          <a:p>
            <a:r>
              <a:rPr lang="da-DK" dirty="0"/>
              <a:t>Praktikanten er ikke en kulturel robot.</a:t>
            </a:r>
          </a:p>
          <a:p>
            <a:r>
              <a:rPr lang="da-DK" dirty="0"/>
              <a:t>I stedet kompliceret samspil, hvor praktikanten og de erfarne påvirker hinanden, og alle er en del af den fælles meningsskabelse.</a:t>
            </a:r>
          </a:p>
          <a:p>
            <a:r>
              <a:rPr lang="da-DK" dirty="0"/>
              <a:t>De erfarne påvirker, men praktikanten kan også foretage selvstændige valg.</a:t>
            </a:r>
          </a:p>
          <a:p>
            <a:r>
              <a:rPr lang="da-DK" dirty="0"/>
              <a:t>Magt og modmagt.</a:t>
            </a:r>
          </a:p>
          <a:p>
            <a:r>
              <a:rPr lang="da-DK" dirty="0"/>
              <a:t>Professionsidentitet skabes i forhandling mellem personlige og organisatoriske normer og værdier.</a:t>
            </a:r>
          </a:p>
        </p:txBody>
      </p:sp>
    </p:spTree>
    <p:extLst>
      <p:ext uri="{BB962C8B-B14F-4D97-AF65-F5344CB8AC3E}">
        <p14:creationId xmlns:p14="http://schemas.microsoft.com/office/powerpoint/2010/main" val="370200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Faser i socialiseringen</a:t>
            </a:r>
            <a:endParaRPr lang="da-DK" dirty="0"/>
          </a:p>
        </p:txBody>
      </p:sp>
      <p:sp>
        <p:nvSpPr>
          <p:cNvPr id="3" name="Pladsholder til indhold 2"/>
          <p:cNvSpPr>
            <a:spLocks noGrp="1"/>
          </p:cNvSpPr>
          <p:nvPr>
            <p:ph idx="1"/>
          </p:nvPr>
        </p:nvSpPr>
        <p:spPr>
          <a:xfrm>
            <a:off x="457200" y="1600200"/>
            <a:ext cx="8229600" cy="5039561"/>
          </a:xfrm>
        </p:spPr>
        <p:txBody>
          <a:bodyPr vert="horz" lIns="91440" tIns="45720" rIns="91440" bIns="45720" rtlCol="0" anchor="t">
            <a:normAutofit/>
          </a:bodyPr>
          <a:lstStyle/>
          <a:p>
            <a:r>
              <a:rPr lang="da-DK" dirty="0"/>
              <a:t>Pre-encounter phase</a:t>
            </a:r>
          </a:p>
          <a:p>
            <a:pPr lvl="1"/>
            <a:r>
              <a:rPr lang="da-DK" dirty="0"/>
              <a:t>Før man ansættes som praktikant.</a:t>
            </a:r>
          </a:p>
          <a:p>
            <a:r>
              <a:rPr lang="da-DK" dirty="0"/>
              <a:t>Encounter phase</a:t>
            </a:r>
          </a:p>
          <a:p>
            <a:pPr lvl="1"/>
            <a:r>
              <a:rPr lang="da-DK" dirty="0"/>
              <a:t>Det første møde med organisationen.</a:t>
            </a:r>
          </a:p>
          <a:p>
            <a:r>
              <a:rPr lang="da-DK" dirty="0"/>
              <a:t>Adaption phase</a:t>
            </a:r>
          </a:p>
          <a:p>
            <a:pPr lvl="1"/>
            <a:r>
              <a:rPr lang="da-DK" dirty="0"/>
              <a:t>Praktikanten bliver mere erfarent og kompetent medlem af organisationen.</a:t>
            </a:r>
          </a:p>
          <a:p>
            <a:r>
              <a:rPr lang="da-DK" dirty="0"/>
              <a:t>Leaving the organisation</a:t>
            </a:r>
          </a:p>
          <a:p>
            <a:pPr lvl="1"/>
            <a:r>
              <a:rPr lang="da-DK" dirty="0"/>
              <a:t>Praktikanten forlader organisationen.</a:t>
            </a:r>
          </a:p>
        </p:txBody>
      </p:sp>
      <p:pic>
        <p:nvPicPr>
          <p:cNvPr id="4" name="Billede 3" descr="Screen Shot 2015-08-04 at 12.10.07.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1551" y="1600200"/>
            <a:ext cx="1955249" cy="1181061"/>
          </a:xfrm>
          <a:prstGeom prst="rect">
            <a:avLst/>
          </a:prstGeom>
        </p:spPr>
      </p:pic>
    </p:spTree>
    <p:extLst>
      <p:ext uri="{BB962C8B-B14F-4D97-AF65-F5344CB8AC3E}">
        <p14:creationId xmlns:p14="http://schemas.microsoft.com/office/powerpoint/2010/main" val="4288115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Faser i socialiseringen</a:t>
            </a:r>
            <a:endParaRPr lang="da-DK" dirty="0"/>
          </a:p>
        </p:txBody>
      </p:sp>
      <p:pic>
        <p:nvPicPr>
          <p:cNvPr id="5" name="Billede 4" descr="Screen Shot 2015-08-04 at 12.10.07.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800" y="1337334"/>
            <a:ext cx="8788400" cy="5308600"/>
          </a:xfrm>
          <a:prstGeom prst="rect">
            <a:avLst/>
          </a:prstGeom>
        </p:spPr>
      </p:pic>
      <p:sp>
        <p:nvSpPr>
          <p:cNvPr id="6" name="Tekstfelt 5"/>
          <p:cNvSpPr txBox="1"/>
          <p:nvPr/>
        </p:nvSpPr>
        <p:spPr>
          <a:xfrm>
            <a:off x="5776727" y="6324872"/>
            <a:ext cx="3576522" cy="369332"/>
          </a:xfrm>
          <a:prstGeom prst="rect">
            <a:avLst/>
          </a:prstGeom>
          <a:noFill/>
        </p:spPr>
        <p:txBody>
          <a:bodyPr wrap="square" rtlCol="0" anchor="t">
            <a:spAutoFit/>
          </a:bodyPr>
          <a:lstStyle/>
          <a:p>
            <a:r>
              <a:rPr lang="da-DK" dirty="0"/>
              <a:t>(Gravengaard og Rimestad 2015)</a:t>
            </a:r>
            <a:endParaRPr lang="en-US" dirty="0"/>
          </a:p>
        </p:txBody>
      </p:sp>
    </p:spTree>
    <p:extLst>
      <p:ext uri="{BB962C8B-B14F-4D97-AF65-F5344CB8AC3E}">
        <p14:creationId xmlns:p14="http://schemas.microsoft.com/office/powerpoint/2010/main" val="31133715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Faser i socialiseringen</a:t>
            </a:r>
            <a:endParaRPr lang="da-DK" dirty="0"/>
          </a:p>
        </p:txBody>
      </p:sp>
      <p:pic>
        <p:nvPicPr>
          <p:cNvPr id="4" name="Billede 3" descr="Screen Shot 2015-08-04 at 12.08.1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8614" y="1252986"/>
            <a:ext cx="7778186" cy="5605014"/>
          </a:xfrm>
          <a:prstGeom prst="rect">
            <a:avLst/>
          </a:prstGeom>
        </p:spPr>
      </p:pic>
      <p:sp>
        <p:nvSpPr>
          <p:cNvPr id="5" name="Tekstfelt 4"/>
          <p:cNvSpPr txBox="1"/>
          <p:nvPr/>
        </p:nvSpPr>
        <p:spPr>
          <a:xfrm>
            <a:off x="7360007" y="5688000"/>
            <a:ext cx="3174858" cy="584776"/>
          </a:xfrm>
          <a:prstGeom prst="rect">
            <a:avLst/>
          </a:prstGeom>
          <a:noFill/>
        </p:spPr>
        <p:txBody>
          <a:bodyPr wrap="square" rtlCol="0" anchor="t">
            <a:spAutoFit/>
          </a:bodyPr>
          <a:lstStyle/>
          <a:p>
            <a:r>
              <a:rPr lang="da-DK" sz="1600" dirty="0"/>
              <a:t>(Gravengaard </a:t>
            </a:r>
          </a:p>
          <a:p>
            <a:r>
              <a:rPr lang="da-DK" sz="1600" dirty="0"/>
              <a:t>og Rimestad 2015)</a:t>
            </a:r>
          </a:p>
        </p:txBody>
      </p:sp>
    </p:spTree>
    <p:extLst>
      <p:ext uri="{BB962C8B-B14F-4D97-AF65-F5344CB8AC3E}">
        <p14:creationId xmlns:p14="http://schemas.microsoft.com/office/powerpoint/2010/main" val="22796877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Dobbelt professionel socialisering</a:t>
            </a:r>
            <a:endParaRPr lang="da-DK" dirty="0"/>
          </a:p>
        </p:txBody>
      </p:sp>
      <p:sp>
        <p:nvSpPr>
          <p:cNvPr id="3" name="Pladsholder til indhold 2"/>
          <p:cNvSpPr>
            <a:spLocks noGrp="1"/>
          </p:cNvSpPr>
          <p:nvPr>
            <p:ph idx="1"/>
          </p:nvPr>
        </p:nvSpPr>
        <p:spPr/>
        <p:txBody>
          <a:bodyPr vert="horz" lIns="91440" tIns="45720" rIns="91440" bIns="45720" rtlCol="0" anchor="t">
            <a:normAutofit/>
          </a:bodyPr>
          <a:lstStyle/>
          <a:p>
            <a:r>
              <a:rPr lang="da-DK" dirty="0"/>
              <a:t>Først uddannelsesinstitutionen så praktikstedet.</a:t>
            </a:r>
          </a:p>
          <a:p>
            <a:r>
              <a:rPr lang="da-DK" dirty="0"/>
              <a:t>Processen gentager sig – men i forskellige læringsmiljøer.</a:t>
            </a:r>
          </a:p>
        </p:txBody>
      </p:sp>
      <p:pic>
        <p:nvPicPr>
          <p:cNvPr id="4" name="Billede 3" descr="Screen Shot 2015-08-04 at 12.13.5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35199" y="3819124"/>
            <a:ext cx="3471447" cy="2589908"/>
          </a:xfrm>
          <a:prstGeom prst="rect">
            <a:avLst/>
          </a:prstGeom>
        </p:spPr>
      </p:pic>
    </p:spTree>
    <p:extLst>
      <p:ext uri="{BB962C8B-B14F-4D97-AF65-F5344CB8AC3E}">
        <p14:creationId xmlns:p14="http://schemas.microsoft.com/office/powerpoint/2010/main" val="1466584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descr="Screen Shot 2015-08-04 at 12.13.5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400" y="38100"/>
            <a:ext cx="9093200" cy="6781800"/>
          </a:xfrm>
          <a:prstGeom prst="rect">
            <a:avLst/>
          </a:prstGeom>
        </p:spPr>
      </p:pic>
      <p:sp>
        <p:nvSpPr>
          <p:cNvPr id="3" name="Tekstfelt 2"/>
          <p:cNvSpPr txBox="1"/>
          <p:nvPr/>
        </p:nvSpPr>
        <p:spPr>
          <a:xfrm>
            <a:off x="192985" y="6307847"/>
            <a:ext cx="3174858" cy="338554"/>
          </a:xfrm>
          <a:prstGeom prst="rect">
            <a:avLst/>
          </a:prstGeom>
          <a:noFill/>
        </p:spPr>
        <p:txBody>
          <a:bodyPr wrap="square" rtlCol="0" anchor="t">
            <a:spAutoFit/>
          </a:bodyPr>
          <a:lstStyle/>
          <a:p>
            <a:r>
              <a:rPr lang="da-DK" sz="1600" dirty="0"/>
              <a:t>(Gravengaard og Rimestad 2015)</a:t>
            </a:r>
            <a:endParaRPr lang="en-US" sz="1600" dirty="0"/>
          </a:p>
        </p:txBody>
      </p:sp>
    </p:spTree>
    <p:extLst>
      <p:ext uri="{BB962C8B-B14F-4D97-AF65-F5344CB8AC3E}">
        <p14:creationId xmlns:p14="http://schemas.microsoft.com/office/powerpoint/2010/main" val="19279452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Socialiseringsmekanismer</a:t>
            </a:r>
            <a:endParaRPr lang="da-DK" dirty="0"/>
          </a:p>
        </p:txBody>
      </p:sp>
      <p:sp>
        <p:nvSpPr>
          <p:cNvPr id="3" name="Pladsholder til indhold 2"/>
          <p:cNvSpPr>
            <a:spLocks noGrp="1"/>
          </p:cNvSpPr>
          <p:nvPr>
            <p:ph idx="1"/>
          </p:nvPr>
        </p:nvSpPr>
        <p:spPr>
          <a:xfrm>
            <a:off x="457200" y="1600200"/>
            <a:ext cx="8229600" cy="4960201"/>
          </a:xfrm>
        </p:spPr>
        <p:txBody>
          <a:bodyPr>
            <a:normAutofit lnSpcReduction="10000"/>
          </a:bodyPr>
          <a:lstStyle/>
          <a:p>
            <a:r>
              <a:rPr lang="da-DK" dirty="0" smtClean="0"/>
              <a:t>Via socialiseringsmekanismerne skabes og genskabes organisationskulturen og den professionelle ekspertviden.</a:t>
            </a:r>
          </a:p>
          <a:p>
            <a:pPr lvl="1"/>
            <a:r>
              <a:rPr lang="da-DK" dirty="0" smtClean="0"/>
              <a:t>Synlige og eksplicitte socialiseringsmekanismer. Markerer tydeligt om praktikanten har udvist en ønsket/ikke-ønsket adfærd set fra organisationens perspektiv.</a:t>
            </a:r>
          </a:p>
          <a:p>
            <a:pPr lvl="1"/>
            <a:r>
              <a:rPr lang="da-DK" dirty="0" smtClean="0"/>
              <a:t>Usynlige og implicitte socialiseringsmekanismer.</a:t>
            </a:r>
            <a:br>
              <a:rPr lang="da-DK" dirty="0" smtClean="0"/>
            </a:br>
            <a:r>
              <a:rPr lang="da-DK" dirty="0" smtClean="0"/>
              <a:t>Hverdagshandlinger hvor socialiseringen foregår mere skjult og upåagtet.</a:t>
            </a:r>
          </a:p>
          <a:p>
            <a:pPr lvl="1"/>
            <a:r>
              <a:rPr lang="da-DK" dirty="0" smtClean="0"/>
              <a:t>Kan fungere belønnende eller sanktionerende.</a:t>
            </a:r>
          </a:p>
        </p:txBody>
      </p:sp>
    </p:spTree>
    <p:extLst>
      <p:ext uri="{BB962C8B-B14F-4D97-AF65-F5344CB8AC3E}">
        <p14:creationId xmlns:p14="http://schemas.microsoft.com/office/powerpoint/2010/main" val="927382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Agenda</a:t>
            </a:r>
            <a:endParaRPr lang="da-DK" dirty="0"/>
          </a:p>
        </p:txBody>
      </p:sp>
      <p:sp>
        <p:nvSpPr>
          <p:cNvPr id="3" name="Pladsholder til indhold 2"/>
          <p:cNvSpPr>
            <a:spLocks noGrp="1"/>
          </p:cNvSpPr>
          <p:nvPr>
            <p:ph idx="1"/>
          </p:nvPr>
        </p:nvSpPr>
        <p:spPr>
          <a:xfrm>
            <a:off x="457200" y="1600200"/>
            <a:ext cx="8229600" cy="5075463"/>
          </a:xfrm>
        </p:spPr>
        <p:txBody>
          <a:bodyPr>
            <a:normAutofit/>
          </a:bodyPr>
          <a:lstStyle/>
          <a:p>
            <a:r>
              <a:rPr lang="da-DK" dirty="0" smtClean="0">
                <a:solidFill>
                  <a:srgbClr val="000000"/>
                </a:solidFill>
              </a:rPr>
              <a:t>To typer socialisering</a:t>
            </a:r>
          </a:p>
          <a:p>
            <a:r>
              <a:rPr lang="da-DK" dirty="0" smtClean="0">
                <a:solidFill>
                  <a:srgbClr val="000000"/>
                </a:solidFill>
              </a:rPr>
              <a:t>Hvad er socialisering?</a:t>
            </a:r>
          </a:p>
          <a:p>
            <a:r>
              <a:rPr lang="da-DK" dirty="0" smtClean="0">
                <a:solidFill>
                  <a:srgbClr val="000000"/>
                </a:solidFill>
              </a:rPr>
              <a:t>Socialiseringsprocesser</a:t>
            </a:r>
          </a:p>
          <a:p>
            <a:r>
              <a:rPr lang="da-DK" dirty="0" smtClean="0">
                <a:solidFill>
                  <a:srgbClr val="000000"/>
                </a:solidFill>
              </a:rPr>
              <a:t>Praksisfællesskab</a:t>
            </a:r>
          </a:p>
          <a:p>
            <a:r>
              <a:rPr lang="da-DK" dirty="0" smtClean="0">
                <a:solidFill>
                  <a:srgbClr val="000000"/>
                </a:solidFill>
              </a:rPr>
              <a:t>Faser i socialiseringen</a:t>
            </a:r>
          </a:p>
          <a:p>
            <a:r>
              <a:rPr lang="da-DK" dirty="0" smtClean="0">
                <a:solidFill>
                  <a:srgbClr val="000000"/>
                </a:solidFill>
              </a:rPr>
              <a:t>Dobbelt professionel socialisering</a:t>
            </a:r>
          </a:p>
          <a:p>
            <a:r>
              <a:rPr lang="da-DK" dirty="0" smtClean="0">
                <a:solidFill>
                  <a:srgbClr val="000000"/>
                </a:solidFill>
              </a:rPr>
              <a:t>Socialiseringsmekanismer</a:t>
            </a:r>
          </a:p>
          <a:p>
            <a:r>
              <a:rPr lang="da-DK" dirty="0" smtClean="0">
                <a:solidFill>
                  <a:srgbClr val="000000"/>
                </a:solidFill>
              </a:rPr>
              <a:t>At studere socialisering</a:t>
            </a:r>
          </a:p>
        </p:txBody>
      </p:sp>
    </p:spTree>
    <p:extLst>
      <p:ext uri="{BB962C8B-B14F-4D97-AF65-F5344CB8AC3E}">
        <p14:creationId xmlns:p14="http://schemas.microsoft.com/office/powerpoint/2010/main" val="16588319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Socialiseringsmekanismer</a:t>
            </a:r>
            <a:endParaRPr lang="da-DK" dirty="0"/>
          </a:p>
        </p:txBody>
      </p:sp>
      <p:sp>
        <p:nvSpPr>
          <p:cNvPr id="5" name="Tekstfelt 4"/>
          <p:cNvSpPr txBox="1"/>
          <p:nvPr/>
        </p:nvSpPr>
        <p:spPr>
          <a:xfrm>
            <a:off x="6180794" y="6322828"/>
            <a:ext cx="3174858" cy="338554"/>
          </a:xfrm>
          <a:prstGeom prst="rect">
            <a:avLst/>
          </a:prstGeom>
          <a:noFill/>
        </p:spPr>
        <p:txBody>
          <a:bodyPr wrap="square" rtlCol="0" anchor="t">
            <a:spAutoFit/>
          </a:bodyPr>
          <a:lstStyle/>
          <a:p>
            <a:r>
              <a:rPr lang="da-DK" sz="1600" dirty="0"/>
              <a:t>(Gravengaard og Rimestad 2015)</a:t>
            </a:r>
            <a:endParaRPr lang="en-US" sz="1600" dirty="0"/>
          </a:p>
        </p:txBody>
      </p:sp>
      <p:pic>
        <p:nvPicPr>
          <p:cNvPr id="3" name="Billede 2" descr="Screen Shot 2015-08-18 at 19.47.17.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8655" y="1599056"/>
            <a:ext cx="7520145" cy="4493584"/>
          </a:xfrm>
          <a:prstGeom prst="rect">
            <a:avLst/>
          </a:prstGeom>
        </p:spPr>
      </p:pic>
    </p:spTree>
    <p:extLst>
      <p:ext uri="{BB962C8B-B14F-4D97-AF65-F5344CB8AC3E}">
        <p14:creationId xmlns:p14="http://schemas.microsoft.com/office/powerpoint/2010/main" val="22813137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At studere socialisering</a:t>
            </a:r>
            <a:endParaRPr lang="da-DK" dirty="0"/>
          </a:p>
        </p:txBody>
      </p:sp>
      <p:sp>
        <p:nvSpPr>
          <p:cNvPr id="3" name="Pladsholder til indhold 2"/>
          <p:cNvSpPr>
            <a:spLocks noGrp="1"/>
          </p:cNvSpPr>
          <p:nvPr>
            <p:ph idx="1"/>
          </p:nvPr>
        </p:nvSpPr>
        <p:spPr>
          <a:xfrm>
            <a:off x="457200" y="1600200"/>
            <a:ext cx="8229600" cy="5025808"/>
          </a:xfrm>
        </p:spPr>
        <p:txBody>
          <a:bodyPr vert="horz" lIns="91440" tIns="45720" rIns="91440" bIns="45720" rtlCol="0" anchor="t">
            <a:normAutofit/>
          </a:bodyPr>
          <a:lstStyle/>
          <a:p>
            <a:r>
              <a:rPr lang="da-DK" dirty="0"/>
              <a:t>Tidligere forskning</a:t>
            </a:r>
          </a:p>
          <a:p>
            <a:pPr lvl="1"/>
            <a:r>
              <a:rPr lang="da-DK" dirty="0"/>
              <a:t>Anvendt </a:t>
            </a:r>
            <a:r>
              <a:rPr lang="da-DK" dirty="0" err="1"/>
              <a:t>surveys</a:t>
            </a:r>
            <a:r>
              <a:rPr lang="da-DK" dirty="0"/>
              <a:t>. Spurgt til praktikanternes selvforståelse, holdninger, idealer, værdier osv.</a:t>
            </a:r>
          </a:p>
          <a:p>
            <a:pPr lvl="1"/>
            <a:r>
              <a:rPr lang="da-DK" dirty="0"/>
              <a:t>Fokus på praktikanter som produkter af en socialiseringsprocesser.</a:t>
            </a:r>
          </a:p>
          <a:p>
            <a:r>
              <a:rPr lang="da-DK" dirty="0"/>
              <a:t>De nyeste tendenser</a:t>
            </a:r>
          </a:p>
          <a:p>
            <a:pPr lvl="1"/>
            <a:r>
              <a:rPr lang="da-DK" dirty="0"/>
              <a:t>Anvender observationsstudier og interviews for at få indsigt i hverdagspraksis.</a:t>
            </a:r>
          </a:p>
          <a:p>
            <a:pPr lvl="1"/>
            <a:r>
              <a:rPr lang="da-DK" dirty="0"/>
              <a:t>Fokus på den konkrete socialiseringsproces, som praktikanterne er en del af.</a:t>
            </a:r>
          </a:p>
        </p:txBody>
      </p:sp>
    </p:spTree>
    <p:extLst>
      <p:ext uri="{BB962C8B-B14F-4D97-AF65-F5344CB8AC3E}">
        <p14:creationId xmlns:p14="http://schemas.microsoft.com/office/powerpoint/2010/main" val="33998507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At studere socialisering</a:t>
            </a:r>
            <a:endParaRPr lang="da-DK" dirty="0"/>
          </a:p>
        </p:txBody>
      </p:sp>
      <p:pic>
        <p:nvPicPr>
          <p:cNvPr id="4" name="Billede 3" descr="Screen Shot 2015-08-04 at 10.40.15.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720115"/>
            <a:ext cx="9144000" cy="4260273"/>
          </a:xfrm>
          <a:prstGeom prst="rect">
            <a:avLst/>
          </a:prstGeom>
        </p:spPr>
      </p:pic>
      <p:sp>
        <p:nvSpPr>
          <p:cNvPr id="5" name="Tekstfelt 4"/>
          <p:cNvSpPr txBox="1"/>
          <p:nvPr/>
        </p:nvSpPr>
        <p:spPr>
          <a:xfrm>
            <a:off x="5503235" y="5980113"/>
            <a:ext cx="3640765" cy="369332"/>
          </a:xfrm>
          <a:prstGeom prst="rect">
            <a:avLst/>
          </a:prstGeom>
          <a:noFill/>
        </p:spPr>
        <p:txBody>
          <a:bodyPr wrap="square" rtlCol="0" anchor="t">
            <a:spAutoFit/>
          </a:bodyPr>
          <a:lstStyle/>
          <a:p>
            <a:r>
              <a:rPr lang="da-DK" dirty="0"/>
              <a:t>(Gravengaard og Rimestad 2015)</a:t>
            </a:r>
            <a:endParaRPr lang="en-US" dirty="0"/>
          </a:p>
        </p:txBody>
      </p:sp>
    </p:spTree>
    <p:extLst>
      <p:ext uri="{BB962C8B-B14F-4D97-AF65-F5344CB8AC3E}">
        <p14:creationId xmlns:p14="http://schemas.microsoft.com/office/powerpoint/2010/main" val="831772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77333"/>
            <a:ext cx="8229600" cy="5898445"/>
          </a:xfrm>
        </p:spPr>
        <p:txBody>
          <a:bodyPr>
            <a:normAutofit/>
          </a:bodyPr>
          <a:lstStyle/>
          <a:p>
            <a:pPr marL="0" indent="0">
              <a:buNone/>
            </a:pPr>
            <a:r>
              <a:rPr lang="da-DK" dirty="0" smtClean="0"/>
              <a:t>”Det </a:t>
            </a:r>
            <a:r>
              <a:rPr lang="da-DK" dirty="0"/>
              <a:t>er måske lidt svært </a:t>
            </a:r>
            <a:r>
              <a:rPr lang="da-DK" dirty="0" smtClean="0"/>
              <a:t>at </a:t>
            </a:r>
            <a:r>
              <a:rPr lang="da-DK" dirty="0"/>
              <a:t>træde sådan et skridt tilbage og reflektere over det. Men jeg kan mærke, at der var en helt naturlig usikkerhed i </a:t>
            </a:r>
            <a:r>
              <a:rPr lang="da-DK" dirty="0" smtClean="0"/>
              <a:t>begyndelsen. Men </a:t>
            </a:r>
            <a:r>
              <a:rPr lang="da-DK" dirty="0"/>
              <a:t>det er jo også fordi, man skal finde sin plads rent socialt og finde ud af cheferne. Og så ville man måske ikke være den, der sagde, at jeg synes, at vi skal lave det og det. Hvor nu, så kommer du med det. Men nu har du også et bedre begreb om, hvad det er, du kommer med. Hvad der virker, og hvad der ikke </a:t>
            </a:r>
            <a:r>
              <a:rPr lang="da-DK"/>
              <a:t>virker</a:t>
            </a:r>
            <a:r>
              <a:rPr lang="da-DK" smtClean="0"/>
              <a:t>.” </a:t>
            </a:r>
            <a:endParaRPr lang="da-DK" dirty="0" smtClean="0"/>
          </a:p>
          <a:p>
            <a:pPr marL="0" indent="0" algn="r">
              <a:buNone/>
            </a:pPr>
            <a:r>
              <a:rPr lang="da-DK" sz="2400" dirty="0" smtClean="0">
                <a:solidFill>
                  <a:srgbClr val="000000"/>
                </a:solidFill>
              </a:rPr>
              <a:t>(Praktikant på formiddagsavis)</a:t>
            </a:r>
            <a:endParaRPr lang="da-DK" sz="2400" dirty="0">
              <a:solidFill>
                <a:srgbClr val="000000"/>
              </a:solidFill>
            </a:endParaRPr>
          </a:p>
        </p:txBody>
      </p:sp>
    </p:spTree>
    <p:extLst>
      <p:ext uri="{BB962C8B-B14F-4D97-AF65-F5344CB8AC3E}">
        <p14:creationId xmlns:p14="http://schemas.microsoft.com/office/powerpoint/2010/main" val="4037647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To typer socialisering</a:t>
            </a:r>
            <a:endParaRPr lang="da-DK" dirty="0"/>
          </a:p>
        </p:txBody>
      </p:sp>
      <p:sp>
        <p:nvSpPr>
          <p:cNvPr id="3" name="Pladsholder til indhold 2"/>
          <p:cNvSpPr>
            <a:spLocks noGrp="1"/>
          </p:cNvSpPr>
          <p:nvPr>
            <p:ph idx="1"/>
          </p:nvPr>
        </p:nvSpPr>
        <p:spPr>
          <a:xfrm>
            <a:off x="457200" y="1600200"/>
            <a:ext cx="8481248" cy="4992041"/>
          </a:xfrm>
        </p:spPr>
        <p:txBody>
          <a:bodyPr vert="horz" lIns="91440" tIns="45720" rIns="91440" bIns="45720" rtlCol="0" anchor="t">
            <a:normAutofit/>
          </a:bodyPr>
          <a:lstStyle/>
          <a:p>
            <a:r>
              <a:rPr lang="da-DK" dirty="0"/>
              <a:t>Primær socialisering (Freud 1965). </a:t>
            </a:r>
            <a:br>
              <a:rPr lang="da-DK" dirty="0"/>
            </a:br>
            <a:r>
              <a:rPr lang="da-DK" dirty="0"/>
              <a:t>Barnets første socialisering via dets signifikante andre (typisk forældre).</a:t>
            </a:r>
            <a:br>
              <a:rPr lang="da-DK" dirty="0"/>
            </a:br>
            <a:r>
              <a:rPr lang="da-DK" dirty="0"/>
              <a:t>Den vigtigste og mest grundlæggende form for socialisering af individet.</a:t>
            </a:r>
          </a:p>
          <a:p>
            <a:r>
              <a:rPr lang="da-DK" dirty="0"/>
              <a:t>Sekundær socialisering (Berger &amp; </a:t>
            </a:r>
            <a:r>
              <a:rPr lang="da-DK" dirty="0" err="1"/>
              <a:t>Luckmann</a:t>
            </a:r>
            <a:r>
              <a:rPr lang="da-DK" dirty="0"/>
              <a:t> 1967). Socialisering ind i institutionelle verdener og organisationer, fx skole, uddannelsessted eller arbejdsplads.</a:t>
            </a:r>
            <a:r>
              <a:rPr lang="en-US" dirty="0">
                <a:effectLst/>
              </a:rPr>
              <a:t> </a:t>
            </a:r>
            <a:endParaRPr lang="da-DK" dirty="0"/>
          </a:p>
        </p:txBody>
      </p:sp>
    </p:spTree>
    <p:extLst>
      <p:ext uri="{BB962C8B-B14F-4D97-AF65-F5344CB8AC3E}">
        <p14:creationId xmlns:p14="http://schemas.microsoft.com/office/powerpoint/2010/main" val="927401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Socialisering - definition</a:t>
            </a:r>
            <a:endParaRPr lang="da-DK" dirty="0"/>
          </a:p>
        </p:txBody>
      </p:sp>
      <p:sp>
        <p:nvSpPr>
          <p:cNvPr id="3" name="Pladsholder til indhold 2"/>
          <p:cNvSpPr>
            <a:spLocks noGrp="1"/>
          </p:cNvSpPr>
          <p:nvPr>
            <p:ph idx="1"/>
          </p:nvPr>
        </p:nvSpPr>
        <p:spPr/>
        <p:txBody>
          <a:bodyPr vert="horz" lIns="91440" tIns="45720" rIns="91440" bIns="45720" rtlCol="0" anchor="t">
            <a:normAutofit/>
          </a:bodyPr>
          <a:lstStyle/>
          <a:p>
            <a:pPr marL="0" indent="0">
              <a:buNone/>
            </a:pPr>
            <a:r>
              <a:rPr lang="da-DK" dirty="0"/>
              <a:t>“Den proces, hvor individet bliver et kompetent medlem af samfundet, hvor man internaliserer normerne, rolleforventningerne og de værdier, som hersker i samfundet; kort sagt at individet bliver kulturelt kompetent.”</a:t>
            </a:r>
            <a:endParaRPr lang="en-US" dirty="0"/>
          </a:p>
          <a:p>
            <a:pPr marL="0" indent="0" algn="r">
              <a:buNone/>
            </a:pPr>
            <a:r>
              <a:rPr lang="da-DK" sz="2400" dirty="0"/>
              <a:t>(</a:t>
            </a:r>
            <a:r>
              <a:rPr lang="da-DK" sz="2400" dirty="0" err="1"/>
              <a:t>Baquedano-López</a:t>
            </a:r>
            <a:r>
              <a:rPr lang="da-DK" sz="2400" dirty="0"/>
              <a:t> 2001)</a:t>
            </a:r>
            <a:r>
              <a:rPr lang="en-US" sz="2400" dirty="0">
                <a:effectLst/>
              </a:rPr>
              <a:t> </a:t>
            </a:r>
            <a:endParaRPr lang="da-DK" sz="2400" dirty="0"/>
          </a:p>
        </p:txBody>
      </p:sp>
    </p:spTree>
    <p:extLst>
      <p:ext uri="{BB962C8B-B14F-4D97-AF65-F5344CB8AC3E}">
        <p14:creationId xmlns:p14="http://schemas.microsoft.com/office/powerpoint/2010/main" val="1781186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Socialisering</a:t>
            </a:r>
            <a:endParaRPr lang="da-DK" dirty="0"/>
          </a:p>
        </p:txBody>
      </p:sp>
      <p:sp>
        <p:nvSpPr>
          <p:cNvPr id="3" name="Pladsholder til indhold 2"/>
          <p:cNvSpPr>
            <a:spLocks noGrp="1"/>
          </p:cNvSpPr>
          <p:nvPr>
            <p:ph idx="1"/>
          </p:nvPr>
        </p:nvSpPr>
        <p:spPr>
          <a:xfrm>
            <a:off x="457200" y="1600200"/>
            <a:ext cx="8229600" cy="5108388"/>
          </a:xfrm>
        </p:spPr>
        <p:txBody>
          <a:bodyPr vert="horz" lIns="91440" tIns="45720" rIns="91440" bIns="45720" rtlCol="0" anchor="t">
            <a:normAutofit/>
          </a:bodyPr>
          <a:lstStyle/>
          <a:p>
            <a:r>
              <a:rPr lang="da-DK" dirty="0"/>
              <a:t>Socialisering ind i den professionelle kultur i medieorganisationen.</a:t>
            </a:r>
          </a:p>
          <a:p>
            <a:r>
              <a:rPr lang="da-DK" dirty="0"/>
              <a:t>Formål:</a:t>
            </a:r>
          </a:p>
          <a:p>
            <a:pPr lvl="1"/>
            <a:r>
              <a:rPr lang="da-DK" dirty="0"/>
              <a:t>At blive et fuldt integreret medlem af  organisationen. </a:t>
            </a:r>
          </a:p>
          <a:p>
            <a:pPr lvl="1"/>
            <a:r>
              <a:rPr lang="da-DK" dirty="0"/>
              <a:t>At blive et kulturelt kompetent medlem af den professionelle kultur.</a:t>
            </a:r>
          </a:p>
          <a:p>
            <a:pPr lvl="1"/>
            <a:r>
              <a:rPr lang="da-DK" dirty="0"/>
              <a:t>At lære at tænke, handle og tale på måder, som er hensigtsmæssige for organisationen.</a:t>
            </a:r>
          </a:p>
          <a:p>
            <a:pPr lvl="1"/>
            <a:r>
              <a:rPr lang="da-DK" dirty="0"/>
              <a:t>Fra kulturel outsider til kulturel insider.</a:t>
            </a:r>
          </a:p>
        </p:txBody>
      </p:sp>
    </p:spTree>
    <p:extLst>
      <p:ext uri="{BB962C8B-B14F-4D97-AF65-F5344CB8AC3E}">
        <p14:creationId xmlns:p14="http://schemas.microsoft.com/office/powerpoint/2010/main" val="3916606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Socialisering </a:t>
            </a:r>
            <a:endParaRPr lang="da-DK" dirty="0"/>
          </a:p>
        </p:txBody>
      </p:sp>
      <p:sp>
        <p:nvSpPr>
          <p:cNvPr id="3" name="Pladsholder til indhold 2"/>
          <p:cNvSpPr>
            <a:spLocks noGrp="1"/>
          </p:cNvSpPr>
          <p:nvPr>
            <p:ph idx="1"/>
          </p:nvPr>
        </p:nvSpPr>
        <p:spPr>
          <a:xfrm>
            <a:off x="457200" y="1600200"/>
            <a:ext cx="8229600" cy="4975667"/>
          </a:xfrm>
        </p:spPr>
        <p:txBody>
          <a:bodyPr vert="horz" lIns="91440" tIns="45720" rIns="91440" bIns="45720" rtlCol="0" anchor="t">
            <a:normAutofit/>
          </a:bodyPr>
          <a:lstStyle/>
          <a:p>
            <a:pPr marL="0" indent="0">
              <a:buNone/>
            </a:pPr>
            <a:r>
              <a:rPr lang="da-DK" dirty="0"/>
              <a:t>At tilegne sig:</a:t>
            </a:r>
          </a:p>
          <a:p>
            <a:pPr lvl="1"/>
            <a:r>
              <a:rPr lang="da-DK" dirty="0"/>
              <a:t>Praksisrelaterede kompetencer, fx skabe en god idé, få fat i kilder, præsentere en historieidé på en overbevisende måde.</a:t>
            </a:r>
            <a:br>
              <a:rPr lang="da-DK" dirty="0"/>
            </a:br>
            <a:r>
              <a:rPr lang="da-DK" i="1" dirty="0" err="1"/>
              <a:t>Skilled</a:t>
            </a:r>
            <a:r>
              <a:rPr lang="da-DK" i="1" dirty="0"/>
              <a:t> </a:t>
            </a:r>
            <a:r>
              <a:rPr lang="da-DK" i="1" dirty="0" err="1"/>
              <a:t>doing</a:t>
            </a:r>
            <a:r>
              <a:rPr lang="da-DK" dirty="0"/>
              <a:t> (</a:t>
            </a:r>
            <a:r>
              <a:rPr lang="da-DK" dirty="0" err="1"/>
              <a:t>Boyer</a:t>
            </a:r>
            <a:r>
              <a:rPr lang="da-DK" dirty="0"/>
              <a:t> 2008).</a:t>
            </a:r>
          </a:p>
          <a:p>
            <a:pPr lvl="1"/>
            <a:r>
              <a:rPr lang="da-DK" dirty="0"/>
              <a:t>Det komplekse sæt af værdier, som ligger til grund for disse kompetencer og udvikle en professionel identitet som journalist.</a:t>
            </a:r>
            <a:br>
              <a:rPr lang="da-DK" dirty="0"/>
            </a:br>
            <a:r>
              <a:rPr lang="da-DK" i="1" dirty="0" err="1"/>
              <a:t>Skilled</a:t>
            </a:r>
            <a:r>
              <a:rPr lang="da-DK" i="1" dirty="0"/>
              <a:t> knowing</a:t>
            </a:r>
            <a:r>
              <a:rPr lang="da-DK" dirty="0"/>
              <a:t> (</a:t>
            </a:r>
            <a:r>
              <a:rPr lang="da-DK" dirty="0" err="1"/>
              <a:t>Boyer</a:t>
            </a:r>
            <a:r>
              <a:rPr lang="da-DK" dirty="0"/>
              <a:t> 2008).</a:t>
            </a:r>
          </a:p>
        </p:txBody>
      </p:sp>
    </p:spTree>
    <p:extLst>
      <p:ext uri="{BB962C8B-B14F-4D97-AF65-F5344CB8AC3E}">
        <p14:creationId xmlns:p14="http://schemas.microsoft.com/office/powerpoint/2010/main" val="873128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Socialiseringsprocesser</a:t>
            </a:r>
            <a:endParaRPr lang="da-DK" dirty="0"/>
          </a:p>
        </p:txBody>
      </p:sp>
      <p:sp>
        <p:nvSpPr>
          <p:cNvPr id="3" name="Pladsholder til indhold 2"/>
          <p:cNvSpPr>
            <a:spLocks noGrp="1"/>
          </p:cNvSpPr>
          <p:nvPr>
            <p:ph idx="1"/>
          </p:nvPr>
        </p:nvSpPr>
        <p:spPr>
          <a:xfrm>
            <a:off x="457199" y="1600200"/>
            <a:ext cx="8417859" cy="5025808"/>
          </a:xfrm>
        </p:spPr>
        <p:txBody>
          <a:bodyPr>
            <a:normAutofit/>
          </a:bodyPr>
          <a:lstStyle/>
          <a:p>
            <a:r>
              <a:rPr lang="da-DK" dirty="0" smtClean="0"/>
              <a:t>Socialisering sker, når praktikanten deltager i praksis – via interaktionen med de andre organisationsmedlemmer.</a:t>
            </a:r>
          </a:p>
          <a:p>
            <a:r>
              <a:rPr lang="da-DK" dirty="0" smtClean="0"/>
              <a:t>Praksislæring, situeret læring.</a:t>
            </a:r>
          </a:p>
          <a:p>
            <a:r>
              <a:rPr lang="da-DK" dirty="0" smtClean="0"/>
              <a:t>Socialiseringsprocesser er vanskelige at få øje på og følge, fordi de ofte er diffuse og ekstremt uformelle. </a:t>
            </a:r>
          </a:p>
          <a:p>
            <a:r>
              <a:rPr lang="da-DK" dirty="0" smtClean="0"/>
              <a:t>Tavs ekspertviden overføres på tavse måder via deltagelse i praksis.</a:t>
            </a:r>
          </a:p>
          <a:p>
            <a:endParaRPr lang="da-DK" dirty="0"/>
          </a:p>
        </p:txBody>
      </p:sp>
    </p:spTree>
    <p:extLst>
      <p:ext uri="{BB962C8B-B14F-4D97-AF65-F5344CB8AC3E}">
        <p14:creationId xmlns:p14="http://schemas.microsoft.com/office/powerpoint/2010/main" val="1233327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Socialiseringsprocesser</a:t>
            </a:r>
            <a:endParaRPr lang="da-DK" dirty="0"/>
          </a:p>
        </p:txBody>
      </p:sp>
      <p:sp>
        <p:nvSpPr>
          <p:cNvPr id="3" name="Pladsholder til indhold 2"/>
          <p:cNvSpPr>
            <a:spLocks noGrp="1"/>
          </p:cNvSpPr>
          <p:nvPr>
            <p:ph idx="1"/>
          </p:nvPr>
        </p:nvSpPr>
        <p:spPr/>
        <p:txBody>
          <a:bodyPr vert="horz" lIns="91440" tIns="45720" rIns="91440" bIns="45720" rtlCol="0" anchor="t">
            <a:normAutofit/>
          </a:bodyPr>
          <a:lstStyle/>
          <a:p>
            <a:r>
              <a:rPr lang="da-DK" dirty="0"/>
              <a:t>I begyndelsen: Guidede handlinger, fx følge instruktioner, anvisninger, påbud fra erfarne journalister.</a:t>
            </a:r>
          </a:p>
          <a:p>
            <a:r>
              <a:rPr lang="da-DK" dirty="0"/>
              <a:t>Senere: Kan klare flere og flere opgaver selv. Arbejder mere uafhængigt og selvstændigt.</a:t>
            </a:r>
          </a:p>
          <a:p>
            <a:r>
              <a:rPr lang="da-DK" dirty="0"/>
              <a:t>Fra direkte og ydre kontrol fra kollegaer og chefer til indre kontrol og kontrolmekanismer, som virker på afstand.</a:t>
            </a:r>
          </a:p>
        </p:txBody>
      </p:sp>
    </p:spTree>
    <p:extLst>
      <p:ext uri="{BB962C8B-B14F-4D97-AF65-F5344CB8AC3E}">
        <p14:creationId xmlns:p14="http://schemas.microsoft.com/office/powerpoint/2010/main" val="4003957749"/>
      </p:ext>
    </p:extLst>
  </p:cSld>
  <p:clrMapOvr>
    <a:masterClrMapping/>
  </p:clrMapOvr>
</p:sld>
</file>

<file path=ppt/theme/theme1.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7176</TotalTime>
  <Words>792</Words>
  <Application>Microsoft Macintosh PowerPoint</Application>
  <PresentationFormat>Skærmshow (4:3)</PresentationFormat>
  <Paragraphs>114</Paragraphs>
  <Slides>22</Slides>
  <Notes>22</Notes>
  <HiddenSlides>0</HiddenSlides>
  <MMClips>0</MMClips>
  <ScaleCrop>false</ScaleCrop>
  <HeadingPairs>
    <vt:vector size="4" baseType="variant">
      <vt:variant>
        <vt:lpstr>Tema</vt:lpstr>
      </vt:variant>
      <vt:variant>
        <vt:i4>1</vt:i4>
      </vt:variant>
      <vt:variant>
        <vt:lpstr>Diastitler</vt:lpstr>
      </vt:variant>
      <vt:variant>
        <vt:i4>22</vt:i4>
      </vt:variant>
    </vt:vector>
  </HeadingPairs>
  <TitlesOfParts>
    <vt:vector size="23" baseType="lpstr">
      <vt:lpstr>Kontortema</vt:lpstr>
      <vt:lpstr>Socialisering</vt:lpstr>
      <vt:lpstr>Agenda</vt:lpstr>
      <vt:lpstr>PowerPoint-præsentation</vt:lpstr>
      <vt:lpstr>To typer socialisering</vt:lpstr>
      <vt:lpstr>Socialisering - definition</vt:lpstr>
      <vt:lpstr>Socialisering</vt:lpstr>
      <vt:lpstr>Socialisering </vt:lpstr>
      <vt:lpstr>Socialiseringsprocesser</vt:lpstr>
      <vt:lpstr>Socialiseringsprocesser</vt:lpstr>
      <vt:lpstr>Praksisfællesskab</vt:lpstr>
      <vt:lpstr>Legitim perifer deltagelse</vt:lpstr>
      <vt:lpstr>Læring i praksisfællesskabet</vt:lpstr>
      <vt:lpstr>Socialisering</vt:lpstr>
      <vt:lpstr>Faser i socialiseringen</vt:lpstr>
      <vt:lpstr>Faser i socialiseringen</vt:lpstr>
      <vt:lpstr>Faser i socialiseringen</vt:lpstr>
      <vt:lpstr>Dobbelt professionel socialisering</vt:lpstr>
      <vt:lpstr>PowerPoint-præsentation</vt:lpstr>
      <vt:lpstr>Socialiseringsmekanismer</vt:lpstr>
      <vt:lpstr>Socialiseringsmekanismer</vt:lpstr>
      <vt:lpstr>At studere socialisering</vt:lpstr>
      <vt:lpstr>At studere socialisering</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Socialisering</dc:title>
  <dc:creator>Gitte Gravengaard</dc:creator>
  <cp:lastModifiedBy>Gitte Gravengaard</cp:lastModifiedBy>
  <cp:revision>28</cp:revision>
  <dcterms:created xsi:type="dcterms:W3CDTF">2015-08-02T13:19:01Z</dcterms:created>
  <dcterms:modified xsi:type="dcterms:W3CDTF">2015-08-25T17:39:03Z</dcterms:modified>
</cp:coreProperties>
</file>