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85" r:id="rId3"/>
    <p:sldId id="257" r:id="rId4"/>
    <p:sldId id="258" r:id="rId5"/>
    <p:sldId id="259" r:id="rId6"/>
    <p:sldId id="263" r:id="rId7"/>
    <p:sldId id="260" r:id="rId8"/>
    <p:sldId id="261" r:id="rId9"/>
    <p:sldId id="287" r:id="rId10"/>
    <p:sldId id="264" r:id="rId11"/>
    <p:sldId id="288"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9" r:id="rId25"/>
    <p:sldId id="277" r:id="rId26"/>
    <p:sldId id="278" r:id="rId27"/>
    <p:sldId id="279" r:id="rId28"/>
    <p:sldId id="280" r:id="rId29"/>
    <p:sldId id="281" r:id="rId30"/>
    <p:sldId id="283" r:id="rId31"/>
    <p:sldId id="284" r:id="rId32"/>
    <p:sldId id="282" r:id="rId33"/>
    <p:sldId id="290" r:id="rId34"/>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79" autoAdjust="0"/>
  </p:normalViewPr>
  <p:slideViewPr>
    <p:cSldViewPr snapToGrid="0" snapToObjects="1">
      <p:cViewPr>
        <p:scale>
          <a:sx n="90" d="100"/>
          <a:sy n="90" d="100"/>
        </p:scale>
        <p:origin x="-96" y="-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D31FB0-4989-479A-898C-7B9E8FB7D2B1}"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8E17B-0961-4510-AD5B-FEDA91982511}" type="slidenum">
              <a:rPr lang="en-US"/>
              <a:t>‹nr.›</a:t>
            </a:fld>
            <a:endParaRPr lang="en-US"/>
          </a:p>
        </p:txBody>
      </p:sp>
    </p:spTree>
    <p:extLst>
      <p:ext uri="{BB962C8B-B14F-4D97-AF65-F5344CB8AC3E}">
        <p14:creationId xmlns:p14="http://schemas.microsoft.com/office/powerpoint/2010/main" val="482353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a:t>
            </a:fld>
            <a:endParaRPr lang="en-US"/>
          </a:p>
        </p:txBody>
      </p:sp>
    </p:spTree>
    <p:extLst>
      <p:ext uri="{BB962C8B-B14F-4D97-AF65-F5344CB8AC3E}">
        <p14:creationId xmlns:p14="http://schemas.microsoft.com/office/powerpoint/2010/main" val="2470399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10</a:t>
            </a:fld>
            <a:endParaRPr lang="en-US"/>
          </a:p>
        </p:txBody>
      </p:sp>
    </p:spTree>
    <p:extLst>
      <p:ext uri="{BB962C8B-B14F-4D97-AF65-F5344CB8AC3E}">
        <p14:creationId xmlns:p14="http://schemas.microsoft.com/office/powerpoint/2010/main" val="1930717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11</a:t>
            </a:fld>
            <a:endParaRPr lang="en-US"/>
          </a:p>
        </p:txBody>
      </p:sp>
    </p:spTree>
    <p:extLst>
      <p:ext uri="{BB962C8B-B14F-4D97-AF65-F5344CB8AC3E}">
        <p14:creationId xmlns:p14="http://schemas.microsoft.com/office/powerpoint/2010/main" val="637946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12</a:t>
            </a:fld>
            <a:endParaRPr lang="en-US"/>
          </a:p>
        </p:txBody>
      </p:sp>
    </p:spTree>
    <p:extLst>
      <p:ext uri="{BB962C8B-B14F-4D97-AF65-F5344CB8AC3E}">
        <p14:creationId xmlns:p14="http://schemas.microsoft.com/office/powerpoint/2010/main" val="2004538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13</a:t>
            </a:fld>
            <a:endParaRPr lang="en-US"/>
          </a:p>
        </p:txBody>
      </p:sp>
    </p:spTree>
    <p:extLst>
      <p:ext uri="{BB962C8B-B14F-4D97-AF65-F5344CB8AC3E}">
        <p14:creationId xmlns:p14="http://schemas.microsoft.com/office/powerpoint/2010/main" val="2390551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14</a:t>
            </a:fld>
            <a:endParaRPr lang="en-US"/>
          </a:p>
        </p:txBody>
      </p:sp>
    </p:spTree>
    <p:extLst>
      <p:ext uri="{BB962C8B-B14F-4D97-AF65-F5344CB8AC3E}">
        <p14:creationId xmlns:p14="http://schemas.microsoft.com/office/powerpoint/2010/main" val="3402377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15</a:t>
            </a:fld>
            <a:endParaRPr lang="en-US"/>
          </a:p>
        </p:txBody>
      </p:sp>
    </p:spTree>
    <p:extLst>
      <p:ext uri="{BB962C8B-B14F-4D97-AF65-F5344CB8AC3E}">
        <p14:creationId xmlns:p14="http://schemas.microsoft.com/office/powerpoint/2010/main" val="1857306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16</a:t>
            </a:fld>
            <a:endParaRPr lang="en-US"/>
          </a:p>
        </p:txBody>
      </p:sp>
    </p:spTree>
    <p:extLst>
      <p:ext uri="{BB962C8B-B14F-4D97-AF65-F5344CB8AC3E}">
        <p14:creationId xmlns:p14="http://schemas.microsoft.com/office/powerpoint/2010/main" val="2912291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17</a:t>
            </a:fld>
            <a:endParaRPr lang="en-US"/>
          </a:p>
        </p:txBody>
      </p:sp>
    </p:spTree>
    <p:extLst>
      <p:ext uri="{BB962C8B-B14F-4D97-AF65-F5344CB8AC3E}">
        <p14:creationId xmlns:p14="http://schemas.microsoft.com/office/powerpoint/2010/main" val="3756662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18</a:t>
            </a:fld>
            <a:endParaRPr lang="en-US"/>
          </a:p>
        </p:txBody>
      </p:sp>
    </p:spTree>
    <p:extLst>
      <p:ext uri="{BB962C8B-B14F-4D97-AF65-F5344CB8AC3E}">
        <p14:creationId xmlns:p14="http://schemas.microsoft.com/office/powerpoint/2010/main" val="4012914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19</a:t>
            </a:fld>
            <a:endParaRPr lang="en-US"/>
          </a:p>
        </p:txBody>
      </p:sp>
    </p:spTree>
    <p:extLst>
      <p:ext uri="{BB962C8B-B14F-4D97-AF65-F5344CB8AC3E}">
        <p14:creationId xmlns:p14="http://schemas.microsoft.com/office/powerpoint/2010/main" val="19978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a:t>
            </a:fld>
            <a:endParaRPr lang="en-US"/>
          </a:p>
        </p:txBody>
      </p:sp>
    </p:spTree>
    <p:extLst>
      <p:ext uri="{BB962C8B-B14F-4D97-AF65-F5344CB8AC3E}">
        <p14:creationId xmlns:p14="http://schemas.microsoft.com/office/powerpoint/2010/main" val="4134419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20</a:t>
            </a:fld>
            <a:endParaRPr lang="en-US"/>
          </a:p>
        </p:txBody>
      </p:sp>
    </p:spTree>
    <p:extLst>
      <p:ext uri="{BB962C8B-B14F-4D97-AF65-F5344CB8AC3E}">
        <p14:creationId xmlns:p14="http://schemas.microsoft.com/office/powerpoint/2010/main" val="31301731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21</a:t>
            </a:fld>
            <a:endParaRPr lang="en-US"/>
          </a:p>
        </p:txBody>
      </p:sp>
    </p:spTree>
    <p:extLst>
      <p:ext uri="{BB962C8B-B14F-4D97-AF65-F5344CB8AC3E}">
        <p14:creationId xmlns:p14="http://schemas.microsoft.com/office/powerpoint/2010/main" val="1329964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22</a:t>
            </a:fld>
            <a:endParaRPr lang="en-US"/>
          </a:p>
        </p:txBody>
      </p:sp>
    </p:spTree>
    <p:extLst>
      <p:ext uri="{BB962C8B-B14F-4D97-AF65-F5344CB8AC3E}">
        <p14:creationId xmlns:p14="http://schemas.microsoft.com/office/powerpoint/2010/main" val="9236408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23</a:t>
            </a:fld>
            <a:endParaRPr lang="en-US"/>
          </a:p>
        </p:txBody>
      </p:sp>
    </p:spTree>
    <p:extLst>
      <p:ext uri="{BB962C8B-B14F-4D97-AF65-F5344CB8AC3E}">
        <p14:creationId xmlns:p14="http://schemas.microsoft.com/office/powerpoint/2010/main" val="2201019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24</a:t>
            </a:fld>
            <a:endParaRPr lang="en-US"/>
          </a:p>
        </p:txBody>
      </p:sp>
    </p:spTree>
    <p:extLst>
      <p:ext uri="{BB962C8B-B14F-4D97-AF65-F5344CB8AC3E}">
        <p14:creationId xmlns:p14="http://schemas.microsoft.com/office/powerpoint/2010/main" val="18215747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25</a:t>
            </a:fld>
            <a:endParaRPr lang="en-US"/>
          </a:p>
        </p:txBody>
      </p:sp>
    </p:spTree>
    <p:extLst>
      <p:ext uri="{BB962C8B-B14F-4D97-AF65-F5344CB8AC3E}">
        <p14:creationId xmlns:p14="http://schemas.microsoft.com/office/powerpoint/2010/main" val="42466140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26</a:t>
            </a:fld>
            <a:endParaRPr lang="en-US"/>
          </a:p>
        </p:txBody>
      </p:sp>
    </p:spTree>
    <p:extLst>
      <p:ext uri="{BB962C8B-B14F-4D97-AF65-F5344CB8AC3E}">
        <p14:creationId xmlns:p14="http://schemas.microsoft.com/office/powerpoint/2010/main" val="7964724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27</a:t>
            </a:fld>
            <a:endParaRPr lang="en-US"/>
          </a:p>
        </p:txBody>
      </p:sp>
    </p:spTree>
    <p:extLst>
      <p:ext uri="{BB962C8B-B14F-4D97-AF65-F5344CB8AC3E}">
        <p14:creationId xmlns:p14="http://schemas.microsoft.com/office/powerpoint/2010/main" val="4074183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28</a:t>
            </a:fld>
            <a:endParaRPr lang="en-US"/>
          </a:p>
        </p:txBody>
      </p:sp>
    </p:spTree>
    <p:extLst>
      <p:ext uri="{BB962C8B-B14F-4D97-AF65-F5344CB8AC3E}">
        <p14:creationId xmlns:p14="http://schemas.microsoft.com/office/powerpoint/2010/main" val="23920272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29</a:t>
            </a:fld>
            <a:endParaRPr lang="en-US"/>
          </a:p>
        </p:txBody>
      </p:sp>
    </p:spTree>
    <p:extLst>
      <p:ext uri="{BB962C8B-B14F-4D97-AF65-F5344CB8AC3E}">
        <p14:creationId xmlns:p14="http://schemas.microsoft.com/office/powerpoint/2010/main" val="1851100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3</a:t>
            </a:fld>
            <a:endParaRPr lang="en-US"/>
          </a:p>
        </p:txBody>
      </p:sp>
    </p:spTree>
    <p:extLst>
      <p:ext uri="{BB962C8B-B14F-4D97-AF65-F5344CB8AC3E}">
        <p14:creationId xmlns:p14="http://schemas.microsoft.com/office/powerpoint/2010/main" val="3236413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30</a:t>
            </a:fld>
            <a:endParaRPr lang="en-US"/>
          </a:p>
        </p:txBody>
      </p:sp>
    </p:spTree>
    <p:extLst>
      <p:ext uri="{BB962C8B-B14F-4D97-AF65-F5344CB8AC3E}">
        <p14:creationId xmlns:p14="http://schemas.microsoft.com/office/powerpoint/2010/main" val="30316493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31</a:t>
            </a:fld>
            <a:endParaRPr lang="en-US"/>
          </a:p>
        </p:txBody>
      </p:sp>
    </p:spTree>
    <p:extLst>
      <p:ext uri="{BB962C8B-B14F-4D97-AF65-F5344CB8AC3E}">
        <p14:creationId xmlns:p14="http://schemas.microsoft.com/office/powerpoint/2010/main" val="29975337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32</a:t>
            </a:fld>
            <a:endParaRPr lang="en-US"/>
          </a:p>
        </p:txBody>
      </p:sp>
    </p:spTree>
    <p:extLst>
      <p:ext uri="{BB962C8B-B14F-4D97-AF65-F5344CB8AC3E}">
        <p14:creationId xmlns:p14="http://schemas.microsoft.com/office/powerpoint/2010/main" val="187151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33</a:t>
            </a:fld>
            <a:endParaRPr lang="en-US"/>
          </a:p>
        </p:txBody>
      </p:sp>
    </p:spTree>
    <p:extLst>
      <p:ext uri="{BB962C8B-B14F-4D97-AF65-F5344CB8AC3E}">
        <p14:creationId xmlns:p14="http://schemas.microsoft.com/office/powerpoint/2010/main" val="1614934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4</a:t>
            </a:fld>
            <a:endParaRPr lang="en-US"/>
          </a:p>
        </p:txBody>
      </p:sp>
    </p:spTree>
    <p:extLst>
      <p:ext uri="{BB962C8B-B14F-4D97-AF65-F5344CB8AC3E}">
        <p14:creationId xmlns:p14="http://schemas.microsoft.com/office/powerpoint/2010/main" val="937984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5</a:t>
            </a:fld>
            <a:endParaRPr lang="en-US"/>
          </a:p>
        </p:txBody>
      </p:sp>
    </p:spTree>
    <p:extLst>
      <p:ext uri="{BB962C8B-B14F-4D97-AF65-F5344CB8AC3E}">
        <p14:creationId xmlns:p14="http://schemas.microsoft.com/office/powerpoint/2010/main" val="3227901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6</a:t>
            </a:fld>
            <a:endParaRPr lang="en-US"/>
          </a:p>
        </p:txBody>
      </p:sp>
    </p:spTree>
    <p:extLst>
      <p:ext uri="{BB962C8B-B14F-4D97-AF65-F5344CB8AC3E}">
        <p14:creationId xmlns:p14="http://schemas.microsoft.com/office/powerpoint/2010/main" val="2890356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7</a:t>
            </a:fld>
            <a:endParaRPr lang="en-US"/>
          </a:p>
        </p:txBody>
      </p:sp>
    </p:spTree>
    <p:extLst>
      <p:ext uri="{BB962C8B-B14F-4D97-AF65-F5344CB8AC3E}">
        <p14:creationId xmlns:p14="http://schemas.microsoft.com/office/powerpoint/2010/main" val="2384436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8</a:t>
            </a:fld>
            <a:endParaRPr lang="en-US"/>
          </a:p>
        </p:txBody>
      </p:sp>
    </p:spTree>
    <p:extLst>
      <p:ext uri="{BB962C8B-B14F-4D97-AF65-F5344CB8AC3E}">
        <p14:creationId xmlns:p14="http://schemas.microsoft.com/office/powerpoint/2010/main" val="1327236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F8E17B-0961-4510-AD5B-FEDA91982511}" type="slidenum">
              <a:rPr lang="en-US"/>
              <a:t>9</a:t>
            </a:fld>
            <a:endParaRPr lang="en-US"/>
          </a:p>
        </p:txBody>
      </p:sp>
    </p:spTree>
    <p:extLst>
      <p:ext uri="{BB962C8B-B14F-4D97-AF65-F5344CB8AC3E}">
        <p14:creationId xmlns:p14="http://schemas.microsoft.com/office/powerpoint/2010/main" val="401439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8E74ED6A-E663-C64B-93D1-43AA9FE168B1}"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1547803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E74ED6A-E663-C64B-93D1-43AA9FE168B1}"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3352807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E74ED6A-E663-C64B-93D1-43AA9FE168B1}"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227789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E74ED6A-E663-C64B-93D1-43AA9FE168B1}"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133055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8E74ED6A-E663-C64B-93D1-43AA9FE168B1}"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237441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E74ED6A-E663-C64B-93D1-43AA9FE168B1}"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227066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8E74ED6A-E663-C64B-93D1-43AA9FE168B1}"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187772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8E74ED6A-E663-C64B-93D1-43AA9FE168B1}"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68258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E74ED6A-E663-C64B-93D1-43AA9FE168B1}"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346205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8E74ED6A-E663-C64B-93D1-43AA9FE168B1}"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298717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8E74ED6A-E663-C64B-93D1-43AA9FE168B1}"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4EAB5E52-C9E9-BB4D-8EC5-AE0ECCD5C422}" type="slidenum">
              <a:rPr lang="da-DK" smtClean="0"/>
              <a:t>‹nr.›</a:t>
            </a:fld>
            <a:endParaRPr lang="da-DK"/>
          </a:p>
        </p:txBody>
      </p:sp>
    </p:spTree>
    <p:extLst>
      <p:ext uri="{BB962C8B-B14F-4D97-AF65-F5344CB8AC3E}">
        <p14:creationId xmlns:p14="http://schemas.microsoft.com/office/powerpoint/2010/main" val="12168358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4ED6A-E663-C64B-93D1-43AA9FE168B1}"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B5E52-C9E9-BB4D-8EC5-AE0ECCD5C422}" type="slidenum">
              <a:rPr lang="da-DK" smtClean="0"/>
              <a:t>‹nr.›</a:t>
            </a:fld>
            <a:endParaRPr lang="da-DK"/>
          </a:p>
        </p:txBody>
      </p:sp>
    </p:spTree>
    <p:extLst>
      <p:ext uri="{BB962C8B-B14F-4D97-AF65-F5344CB8AC3E}">
        <p14:creationId xmlns:p14="http://schemas.microsoft.com/office/powerpoint/2010/main" val="149605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Organisationskultur</a:t>
            </a:r>
            <a:endParaRPr lang="da-DK" dirty="0"/>
          </a:p>
        </p:txBody>
      </p:sp>
      <p:sp>
        <p:nvSpPr>
          <p:cNvPr id="3" name="Undertitel 2"/>
          <p:cNvSpPr>
            <a:spLocks noGrp="1"/>
          </p:cNvSpPr>
          <p:nvPr>
            <p:ph type="subTitle" idx="1"/>
          </p:nvPr>
        </p:nvSpPr>
        <p:spPr>
          <a:xfrm>
            <a:off x="1371600" y="3886200"/>
            <a:ext cx="6400800" cy="1752600"/>
          </a:xfrm>
        </p:spPr>
        <p:txBody>
          <a:bodyPr/>
          <a:lstStyle/>
          <a:p>
            <a:r>
              <a:rPr lang="da-DK" dirty="0" smtClean="0"/>
              <a:t>Kapitel 4</a:t>
            </a:r>
            <a:endParaRPr lang="da-DK" dirty="0"/>
          </a:p>
        </p:txBody>
      </p:sp>
      <p:pic>
        <p:nvPicPr>
          <p:cNvPr id="6" name="Billede 5" descr="Forsi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711" y="4251279"/>
            <a:ext cx="1284111" cy="18302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849938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Organisationskultur</a:t>
            </a:r>
            <a:endParaRPr lang="da-DK" dirty="0"/>
          </a:p>
        </p:txBody>
      </p:sp>
      <p:sp>
        <p:nvSpPr>
          <p:cNvPr id="3" name="Pladsholder til indhold 2"/>
          <p:cNvSpPr>
            <a:spLocks noGrp="1"/>
          </p:cNvSpPr>
          <p:nvPr>
            <p:ph idx="1"/>
          </p:nvPr>
        </p:nvSpPr>
        <p:spPr>
          <a:xfrm>
            <a:off x="457200" y="1600200"/>
            <a:ext cx="8229600" cy="5017911"/>
          </a:xfrm>
        </p:spPr>
        <p:txBody>
          <a:bodyPr>
            <a:normAutofit lnSpcReduction="10000"/>
          </a:bodyPr>
          <a:lstStyle/>
          <a:p>
            <a:r>
              <a:rPr lang="da-DK" dirty="0"/>
              <a:t>Organisationer er skabt via sprog og </a:t>
            </a:r>
            <a:r>
              <a:rPr lang="da-DK" dirty="0" smtClean="0"/>
              <a:t>handlinger, </a:t>
            </a:r>
            <a:r>
              <a:rPr lang="da-DK" dirty="0"/>
              <a:t>og organisationskultur konstrueres og rekonstrueres kontinuerligt i den daglige praksis</a:t>
            </a:r>
            <a:r>
              <a:rPr lang="en-US" dirty="0" smtClean="0">
                <a:effectLst/>
              </a:rPr>
              <a:t> </a:t>
            </a:r>
            <a:r>
              <a:rPr lang="da-DK" dirty="0" smtClean="0"/>
              <a:t>(</a:t>
            </a:r>
            <a:r>
              <a:rPr lang="da-DK" dirty="0" err="1" smtClean="0"/>
              <a:t>Schieffelin</a:t>
            </a:r>
            <a:r>
              <a:rPr lang="da-DK" dirty="0" smtClean="0"/>
              <a:t> og </a:t>
            </a:r>
            <a:r>
              <a:rPr lang="da-DK" dirty="0" err="1" smtClean="0"/>
              <a:t>Ochs</a:t>
            </a:r>
            <a:r>
              <a:rPr lang="da-DK" dirty="0" smtClean="0"/>
              <a:t> 1986).</a:t>
            </a:r>
          </a:p>
          <a:p>
            <a:r>
              <a:rPr lang="da-DK" dirty="0"/>
              <a:t>S</a:t>
            </a:r>
            <a:r>
              <a:rPr lang="da-DK" dirty="0" smtClean="0"/>
              <a:t>proget </a:t>
            </a:r>
            <a:r>
              <a:rPr lang="da-DK" dirty="0"/>
              <a:t>og adfærden i hverdagspraksis i </a:t>
            </a:r>
            <a:r>
              <a:rPr lang="da-DK" dirty="0" smtClean="0"/>
              <a:t>en organisationen </a:t>
            </a:r>
            <a:r>
              <a:rPr lang="da-DK" dirty="0"/>
              <a:t>er bærere af kulturel viden, mening og værdier. </a:t>
            </a:r>
            <a:endParaRPr lang="da-DK" dirty="0" smtClean="0"/>
          </a:p>
          <a:p>
            <a:r>
              <a:rPr lang="da-DK" dirty="0" smtClean="0"/>
              <a:t>Organisationskulturen kan være svær umiddelbart at få øje på, fordi den sjældent italesættes direkte.</a:t>
            </a:r>
            <a:endParaRPr lang="da-DK" dirty="0"/>
          </a:p>
        </p:txBody>
      </p:sp>
    </p:spTree>
    <p:extLst>
      <p:ext uri="{BB962C8B-B14F-4D97-AF65-F5344CB8AC3E}">
        <p14:creationId xmlns:p14="http://schemas.microsoft.com/office/powerpoint/2010/main" val="32849776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Organisationskultur</a:t>
            </a:r>
            <a:endParaRPr lang="da-DK" dirty="0"/>
          </a:p>
        </p:txBody>
      </p:sp>
      <p:sp>
        <p:nvSpPr>
          <p:cNvPr id="3" name="Pladsholder til indhold 2"/>
          <p:cNvSpPr>
            <a:spLocks noGrp="1"/>
          </p:cNvSpPr>
          <p:nvPr>
            <p:ph idx="1"/>
          </p:nvPr>
        </p:nvSpPr>
        <p:spPr>
          <a:xfrm>
            <a:off x="457200" y="1600200"/>
            <a:ext cx="8229600" cy="5046133"/>
          </a:xfrm>
        </p:spPr>
        <p:txBody>
          <a:bodyPr vert="horz" lIns="91440" tIns="45720" rIns="91440" bIns="45720" rtlCol="0" anchor="t">
            <a:normAutofit fontScale="77500" lnSpcReduction="20000"/>
          </a:bodyPr>
          <a:lstStyle/>
          <a:p>
            <a:pPr>
              <a:spcBef>
                <a:spcPct val="50000"/>
              </a:spcBef>
              <a:buFont typeface="Arial" charset="0"/>
              <a:buNone/>
            </a:pPr>
            <a:r>
              <a:rPr lang="ja-JP" altLang="da-DK" dirty="0">
                <a:latin typeface="Verdana" charset="0"/>
              </a:rPr>
              <a:t>”</a:t>
            </a:r>
            <a:r>
              <a:rPr lang="da-DK" dirty="0">
                <a:latin typeface="Verdana" charset="0"/>
              </a:rPr>
              <a:t>Det der manifesterer sig som adfærd og </a:t>
            </a:r>
            <a:endParaRPr lang="en-US" dirty="0">
              <a:latin typeface="Verdana" charset="0"/>
            </a:endParaRPr>
          </a:p>
          <a:p>
            <a:pPr>
              <a:spcBef>
                <a:spcPct val="50000"/>
              </a:spcBef>
              <a:buFont typeface="Arial" charset="0"/>
              <a:buNone/>
            </a:pPr>
            <a:r>
              <a:rPr lang="da-DK" dirty="0">
                <a:latin typeface="Verdana" charset="0"/>
              </a:rPr>
              <a:t>skueværdier/udtrykte værdier, men hvis </a:t>
            </a:r>
            <a:endParaRPr lang="en-US" dirty="0">
              <a:latin typeface="Verdana" charset="0"/>
            </a:endParaRPr>
          </a:p>
          <a:p>
            <a:pPr>
              <a:spcBef>
                <a:spcPct val="50000"/>
              </a:spcBef>
              <a:buFont typeface="Arial" charset="0"/>
              <a:buNone/>
            </a:pPr>
            <a:r>
              <a:rPr lang="da-DK" dirty="0">
                <a:latin typeface="Verdana" charset="0"/>
              </a:rPr>
              <a:t>egentlige indhold er det sæt af underliggende</a:t>
            </a:r>
          </a:p>
          <a:p>
            <a:pPr>
              <a:spcBef>
                <a:spcPct val="50000"/>
              </a:spcBef>
              <a:buFont typeface="Arial" charset="0"/>
              <a:buNone/>
            </a:pPr>
            <a:r>
              <a:rPr lang="da-DK" dirty="0">
                <a:latin typeface="Verdana" charset="0"/>
              </a:rPr>
              <a:t>antagelser, som en gruppe er fælles om.</a:t>
            </a:r>
            <a:r>
              <a:rPr lang="ja-JP" altLang="da-DK" dirty="0">
                <a:latin typeface="Verdana" charset="0"/>
              </a:rPr>
              <a:t>“</a:t>
            </a:r>
            <a:endParaRPr lang="da-DK" dirty="0">
              <a:latin typeface="Verdana" charset="0"/>
            </a:endParaRPr>
          </a:p>
          <a:p>
            <a:pPr>
              <a:spcBef>
                <a:spcPct val="50000"/>
              </a:spcBef>
              <a:buFont typeface="Arial" charset="0"/>
              <a:buNone/>
            </a:pPr>
            <a:r>
              <a:rPr lang="da-DK" dirty="0">
                <a:latin typeface="Verdana" charset="0"/>
              </a:rPr>
              <a:t>                                               </a:t>
            </a:r>
            <a:r>
              <a:rPr lang="da-DK" sz="3100" dirty="0">
                <a:latin typeface="Verdana" charset="0"/>
              </a:rPr>
              <a:t>(</a:t>
            </a:r>
            <a:r>
              <a:rPr lang="da-DK" sz="3100" dirty="0" err="1">
                <a:latin typeface="Verdana" charset="0"/>
              </a:rPr>
              <a:t>Schein</a:t>
            </a:r>
            <a:r>
              <a:rPr lang="da-DK" sz="3100" dirty="0">
                <a:latin typeface="Verdana" charset="0"/>
              </a:rPr>
              <a:t> 1994:5)</a:t>
            </a:r>
          </a:p>
          <a:p>
            <a:pPr>
              <a:spcBef>
                <a:spcPct val="50000"/>
              </a:spcBef>
              <a:buFont typeface="Arial" charset="0"/>
              <a:buNone/>
            </a:pPr>
            <a:endParaRPr lang="da-DK" dirty="0">
              <a:latin typeface="Verdana" charset="0"/>
            </a:endParaRPr>
          </a:p>
          <a:p>
            <a:pPr>
              <a:spcBef>
                <a:spcPct val="50000"/>
              </a:spcBef>
              <a:buFont typeface="Arial" charset="0"/>
              <a:buNone/>
            </a:pPr>
            <a:r>
              <a:rPr lang="ja-JP" altLang="da-DK" dirty="0">
                <a:latin typeface="Verdana" charset="0"/>
              </a:rPr>
              <a:t>”</a:t>
            </a:r>
            <a:r>
              <a:rPr lang="da-DK" dirty="0">
                <a:latin typeface="Verdana" charset="0"/>
              </a:rPr>
              <a:t>Kultur er en bestemt gruppes akkumulerede, </a:t>
            </a:r>
          </a:p>
          <a:p>
            <a:pPr>
              <a:spcBef>
                <a:spcPct val="50000"/>
              </a:spcBef>
              <a:buFont typeface="Arial" charset="0"/>
              <a:buNone/>
            </a:pPr>
            <a:r>
              <a:rPr lang="da-DK" dirty="0">
                <a:latin typeface="Verdana" charset="0"/>
              </a:rPr>
              <a:t>fælles læring, dækkende adfærdsmæssige, </a:t>
            </a:r>
          </a:p>
          <a:p>
            <a:pPr>
              <a:spcBef>
                <a:spcPct val="50000"/>
              </a:spcBef>
              <a:buFont typeface="Arial" charset="0"/>
              <a:buNone/>
            </a:pPr>
            <a:r>
              <a:rPr lang="da-DK" dirty="0">
                <a:latin typeface="Verdana" charset="0"/>
              </a:rPr>
              <a:t>emotionelle og kognitive elementer …</a:t>
            </a:r>
            <a:r>
              <a:rPr lang="ja-JP" altLang="da-DK" dirty="0">
                <a:latin typeface="Verdana" charset="0"/>
              </a:rPr>
              <a:t>”</a:t>
            </a:r>
            <a:endParaRPr lang="da-DK" dirty="0">
              <a:latin typeface="Verdana" charset="0"/>
            </a:endParaRPr>
          </a:p>
          <a:p>
            <a:pPr>
              <a:spcBef>
                <a:spcPct val="50000"/>
              </a:spcBef>
              <a:buFont typeface="Arial" charset="0"/>
              <a:buNone/>
            </a:pPr>
            <a:r>
              <a:rPr lang="da-DK" dirty="0">
                <a:latin typeface="Verdana" charset="0"/>
              </a:rPr>
              <a:t>                                                   </a:t>
            </a:r>
            <a:r>
              <a:rPr lang="da-DK" sz="3100" dirty="0">
                <a:latin typeface="Verdana" charset="0"/>
              </a:rPr>
              <a:t>(ibid:19)</a:t>
            </a:r>
          </a:p>
        </p:txBody>
      </p:sp>
    </p:spTree>
    <p:extLst>
      <p:ext uri="{BB962C8B-B14F-4D97-AF65-F5344CB8AC3E}">
        <p14:creationId xmlns:p14="http://schemas.microsoft.com/office/powerpoint/2010/main" val="14810908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Organisationskultur</a:t>
            </a:r>
            <a:endParaRPr lang="da-DK" dirty="0"/>
          </a:p>
        </p:txBody>
      </p:sp>
      <p:sp>
        <p:nvSpPr>
          <p:cNvPr id="3" name="Pladsholder til indhold 2"/>
          <p:cNvSpPr>
            <a:spLocks noGrp="1"/>
          </p:cNvSpPr>
          <p:nvPr>
            <p:ph idx="1"/>
          </p:nvPr>
        </p:nvSpPr>
        <p:spPr>
          <a:xfrm>
            <a:off x="457200" y="1600200"/>
            <a:ext cx="8229600" cy="5046133"/>
          </a:xfrm>
        </p:spPr>
        <p:txBody>
          <a:bodyPr>
            <a:normAutofit/>
          </a:bodyPr>
          <a:lstStyle/>
          <a:p>
            <a:pPr marL="0" indent="0">
              <a:buNone/>
            </a:pPr>
            <a:r>
              <a:rPr lang="da-DK" dirty="0"/>
              <a:t>Et mønster af fælles grundlæggende antagelser, som gruppen lærte sig, medens den løste sine problemer med ekstern tilpasning og intern integration, og som har fungeret godt nok til at blive betragtet som gyldige og derfor læres videre til nye gruppemedlemmer som den korrekte måde at opfatte, tænke og føle på i relation til disse problemer. </a:t>
            </a:r>
            <a:r>
              <a:rPr lang="da-DK" dirty="0" smtClean="0"/>
              <a:t>                      </a:t>
            </a:r>
          </a:p>
          <a:p>
            <a:pPr marL="0" indent="0">
              <a:buNone/>
            </a:pPr>
            <a:r>
              <a:rPr lang="da-DK" sz="2000" dirty="0" smtClean="0"/>
              <a:t>												</a:t>
            </a:r>
            <a:r>
              <a:rPr lang="da-DK" sz="2400" dirty="0" smtClean="0"/>
              <a:t>(</a:t>
            </a:r>
            <a:r>
              <a:rPr lang="da-DK" sz="2400" dirty="0" err="1"/>
              <a:t>Schein</a:t>
            </a:r>
            <a:r>
              <a:rPr lang="da-DK" sz="2400" dirty="0"/>
              <a:t> 1994: 20)</a:t>
            </a:r>
            <a:endParaRPr lang="en-US" sz="2400" dirty="0"/>
          </a:p>
          <a:p>
            <a:endParaRPr lang="da-DK" dirty="0"/>
          </a:p>
        </p:txBody>
      </p:sp>
    </p:spTree>
    <p:extLst>
      <p:ext uri="{BB962C8B-B14F-4D97-AF65-F5344CB8AC3E}">
        <p14:creationId xmlns:p14="http://schemas.microsoft.com/office/powerpoint/2010/main" val="243958082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descr="Screen Shot 2015-07-30 at 12.01.2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3800" y="274639"/>
            <a:ext cx="4324442" cy="6467066"/>
          </a:xfrm>
          <a:prstGeom prst="rect">
            <a:avLst/>
          </a:prstGeom>
        </p:spPr>
      </p:pic>
      <p:sp>
        <p:nvSpPr>
          <p:cNvPr id="5" name="Tekstfelt 4"/>
          <p:cNvSpPr txBox="1"/>
          <p:nvPr/>
        </p:nvSpPr>
        <p:spPr>
          <a:xfrm>
            <a:off x="6985001" y="6396623"/>
            <a:ext cx="1933222" cy="338554"/>
          </a:xfrm>
          <a:prstGeom prst="rect">
            <a:avLst/>
          </a:prstGeom>
          <a:noFill/>
        </p:spPr>
        <p:txBody>
          <a:bodyPr wrap="square" rtlCol="0">
            <a:spAutoFit/>
          </a:bodyPr>
          <a:lstStyle/>
          <a:p>
            <a:r>
              <a:rPr lang="da-DK" sz="1600" dirty="0" smtClean="0"/>
              <a:t>(</a:t>
            </a:r>
            <a:r>
              <a:rPr lang="da-DK" sz="1600" dirty="0" err="1" smtClean="0"/>
              <a:t>Schein</a:t>
            </a:r>
            <a:r>
              <a:rPr lang="da-DK" sz="1600" dirty="0" smtClean="0"/>
              <a:t> 1994, 2004)</a:t>
            </a:r>
            <a:endParaRPr lang="da-DK" sz="1600" dirty="0"/>
          </a:p>
        </p:txBody>
      </p:sp>
    </p:spTree>
    <p:extLst>
      <p:ext uri="{BB962C8B-B14F-4D97-AF65-F5344CB8AC3E}">
        <p14:creationId xmlns:p14="http://schemas.microsoft.com/office/powerpoint/2010/main" val="33629912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A</a:t>
            </a:r>
            <a:r>
              <a:rPr lang="da-DK" dirty="0" smtClean="0"/>
              <a:t>rtefakterne</a:t>
            </a:r>
            <a:endParaRPr lang="da-DK" dirty="0"/>
          </a:p>
        </p:txBody>
      </p:sp>
      <p:sp>
        <p:nvSpPr>
          <p:cNvPr id="3" name="Pladsholder til indhold 2"/>
          <p:cNvSpPr>
            <a:spLocks noGrp="1"/>
          </p:cNvSpPr>
          <p:nvPr>
            <p:ph idx="1"/>
          </p:nvPr>
        </p:nvSpPr>
        <p:spPr>
          <a:xfrm>
            <a:off x="457200" y="1600200"/>
            <a:ext cx="8229600" cy="5102578"/>
          </a:xfrm>
        </p:spPr>
        <p:txBody>
          <a:bodyPr>
            <a:normAutofit fontScale="92500" lnSpcReduction="20000"/>
          </a:bodyPr>
          <a:lstStyle/>
          <a:p>
            <a:r>
              <a:rPr lang="da-DK" sz="3500" dirty="0" smtClean="0"/>
              <a:t>De </a:t>
            </a:r>
            <a:r>
              <a:rPr lang="da-DK" sz="3500" dirty="0"/>
              <a:t>ting, man umiddelbart kan </a:t>
            </a:r>
            <a:r>
              <a:rPr lang="da-DK" sz="3500" dirty="0" smtClean="0"/>
              <a:t>observere.</a:t>
            </a:r>
          </a:p>
          <a:p>
            <a:r>
              <a:rPr lang="da-DK" sz="3500" dirty="0" smtClean="0"/>
              <a:t>Konkrete </a:t>
            </a:r>
            <a:r>
              <a:rPr lang="da-DK" sz="3500" dirty="0"/>
              <a:t>fysiske genstande </a:t>
            </a:r>
            <a:r>
              <a:rPr lang="da-DK" sz="3500" dirty="0" smtClean="0"/>
              <a:t>i organisationen, fx indretning</a:t>
            </a:r>
            <a:r>
              <a:rPr lang="da-DK" sz="3500" dirty="0"/>
              <a:t>, </a:t>
            </a:r>
            <a:r>
              <a:rPr lang="da-DK" sz="3500" dirty="0" smtClean="0"/>
              <a:t>det produkt, som produceres, de </a:t>
            </a:r>
            <a:r>
              <a:rPr lang="da-DK" sz="3500" dirty="0"/>
              <a:t>ansattes påklædning, arkitekturen eller organisationens hjemmeside. </a:t>
            </a:r>
            <a:endParaRPr lang="da-DK" sz="3500" dirty="0" smtClean="0"/>
          </a:p>
          <a:p>
            <a:r>
              <a:rPr lang="da-DK" sz="3500" dirty="0" smtClean="0"/>
              <a:t>Den </a:t>
            </a:r>
            <a:r>
              <a:rPr lang="da-DK" sz="3500" dirty="0"/>
              <a:t>adfærd, den sprogbrug samt de rutiner, vaner og traditioner, som eksisterer i organisationen, fx hvordan man taler med </a:t>
            </a:r>
            <a:r>
              <a:rPr lang="da-DK" sz="3500" dirty="0" smtClean="0"/>
              <a:t>hinanden, eller </a:t>
            </a:r>
            <a:r>
              <a:rPr lang="da-DK" sz="3500" dirty="0"/>
              <a:t>hvordan man optræder til møder og i andre situationer. </a:t>
            </a:r>
            <a:endParaRPr lang="da-DK" sz="3500" dirty="0" smtClean="0"/>
          </a:p>
          <a:p>
            <a:r>
              <a:rPr lang="da-DK" sz="3500" dirty="0" smtClean="0"/>
              <a:t>Lette at observere, men vanskelige at tyde.</a:t>
            </a:r>
          </a:p>
          <a:p>
            <a:endParaRPr lang="da-DK" sz="3500" dirty="0" smtClean="0"/>
          </a:p>
          <a:p>
            <a:endParaRPr lang="da-DK" dirty="0"/>
          </a:p>
        </p:txBody>
      </p:sp>
    </p:spTree>
    <p:extLst>
      <p:ext uri="{BB962C8B-B14F-4D97-AF65-F5344CB8AC3E}">
        <p14:creationId xmlns:p14="http://schemas.microsoft.com/office/powerpoint/2010/main" val="21151292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a:t>
            </a:r>
            <a:r>
              <a:rPr lang="da-DK" dirty="0" smtClean="0"/>
              <a:t>kueværdierne</a:t>
            </a:r>
            <a:endParaRPr lang="da-DK" dirty="0"/>
          </a:p>
        </p:txBody>
      </p:sp>
      <p:sp>
        <p:nvSpPr>
          <p:cNvPr id="3" name="Pladsholder til indhold 2"/>
          <p:cNvSpPr>
            <a:spLocks noGrp="1"/>
          </p:cNvSpPr>
          <p:nvPr>
            <p:ph idx="1"/>
          </p:nvPr>
        </p:nvSpPr>
        <p:spPr>
          <a:xfrm>
            <a:off x="457199" y="1600200"/>
            <a:ext cx="8390467" cy="4525963"/>
          </a:xfrm>
        </p:spPr>
        <p:txBody>
          <a:bodyPr>
            <a:noAutofit/>
          </a:bodyPr>
          <a:lstStyle/>
          <a:p>
            <a:r>
              <a:rPr lang="da-DK" dirty="0" smtClean="0"/>
              <a:t>De udtrykte </a:t>
            </a:r>
            <a:r>
              <a:rPr lang="da-DK" dirty="0"/>
              <a:t>værdier, begrundelser og forklaringer, som dagligt fremsættes </a:t>
            </a:r>
            <a:r>
              <a:rPr lang="da-DK" dirty="0" smtClean="0"/>
              <a:t>i organisationen. </a:t>
            </a:r>
          </a:p>
          <a:p>
            <a:r>
              <a:rPr lang="da-DK" dirty="0" smtClean="0"/>
              <a:t>De </a:t>
            </a:r>
            <a:r>
              <a:rPr lang="da-DK" dirty="0"/>
              <a:t>nedskrevne strategier, mål og værdier, som findes i </a:t>
            </a:r>
            <a:r>
              <a:rPr lang="da-DK" dirty="0" smtClean="0"/>
              <a:t>dokumenter</a:t>
            </a:r>
            <a:r>
              <a:rPr lang="da-DK" dirty="0"/>
              <a:t>, </a:t>
            </a:r>
            <a:r>
              <a:rPr lang="da-DK" dirty="0" smtClean="0"/>
              <a:t>fx redaktionel </a:t>
            </a:r>
            <a:r>
              <a:rPr lang="da-DK" dirty="0"/>
              <a:t>linje, </a:t>
            </a:r>
            <a:r>
              <a:rPr lang="da-DK" dirty="0" smtClean="0"/>
              <a:t>mission </a:t>
            </a:r>
            <a:r>
              <a:rPr lang="da-DK" dirty="0"/>
              <a:t>og vision, </a:t>
            </a:r>
            <a:r>
              <a:rPr lang="da-DK" dirty="0" smtClean="0"/>
              <a:t>etiske retningslinjer.  </a:t>
            </a:r>
          </a:p>
          <a:p>
            <a:r>
              <a:rPr lang="da-DK" dirty="0" smtClean="0"/>
              <a:t>Organisationens </a:t>
            </a:r>
            <a:r>
              <a:rPr lang="da-DK" dirty="0"/>
              <a:t>eksplicitte retningslinjer omkring den</a:t>
            </a:r>
            <a:r>
              <a:rPr lang="da-DK" i="1" dirty="0"/>
              <a:t> </a:t>
            </a:r>
            <a:r>
              <a:rPr lang="da-DK" dirty="0"/>
              <a:t>rigtige</a:t>
            </a:r>
            <a:r>
              <a:rPr lang="da-DK" i="1" dirty="0"/>
              <a:t> </a:t>
            </a:r>
            <a:r>
              <a:rPr lang="da-DK" dirty="0"/>
              <a:t>måde at tænke på og opføre sig på, som alle i organisationen bør følge.</a:t>
            </a:r>
            <a:r>
              <a:rPr lang="en-US" dirty="0" smtClean="0">
                <a:effectLst/>
              </a:rPr>
              <a:t> </a:t>
            </a:r>
            <a:endParaRPr lang="da-DK" dirty="0"/>
          </a:p>
        </p:txBody>
      </p:sp>
    </p:spTree>
    <p:extLst>
      <p:ext uri="{BB962C8B-B14F-4D97-AF65-F5344CB8AC3E}">
        <p14:creationId xmlns:p14="http://schemas.microsoft.com/office/powerpoint/2010/main" val="24541475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De grundlæggende antagelser</a:t>
            </a:r>
            <a:endParaRPr lang="da-DK" dirty="0"/>
          </a:p>
        </p:txBody>
      </p:sp>
      <p:sp>
        <p:nvSpPr>
          <p:cNvPr id="3" name="Pladsholder til indhold 2"/>
          <p:cNvSpPr>
            <a:spLocks noGrp="1"/>
          </p:cNvSpPr>
          <p:nvPr>
            <p:ph idx="1"/>
          </p:nvPr>
        </p:nvSpPr>
        <p:spPr>
          <a:xfrm>
            <a:off x="457200" y="1600200"/>
            <a:ext cx="8229600" cy="5159022"/>
          </a:xfrm>
        </p:spPr>
        <p:txBody>
          <a:bodyPr>
            <a:normAutofit fontScale="92500" lnSpcReduction="20000"/>
          </a:bodyPr>
          <a:lstStyle/>
          <a:p>
            <a:r>
              <a:rPr lang="da-DK" dirty="0"/>
              <a:t>Det vigtigste niveau i </a:t>
            </a:r>
            <a:r>
              <a:rPr lang="da-DK" dirty="0" smtClean="0"/>
              <a:t>organisationskulturen – er kulturens </a:t>
            </a:r>
            <a:r>
              <a:rPr lang="da-DK" dirty="0"/>
              <a:t>kerne, fordi de er den ultimative kilde til handlinger i en organisation. </a:t>
            </a:r>
            <a:endParaRPr lang="da-DK" dirty="0" smtClean="0"/>
          </a:p>
          <a:p>
            <a:r>
              <a:rPr lang="da-DK" dirty="0" smtClean="0"/>
              <a:t>Det </a:t>
            </a:r>
            <a:r>
              <a:rPr lang="da-DK" dirty="0"/>
              <a:t>fælles mønster af holdninger, forståelser, selvforståelser og værdier, som eksisterer </a:t>
            </a:r>
            <a:r>
              <a:rPr lang="da-DK" dirty="0" smtClean="0"/>
              <a:t>i en organisation</a:t>
            </a:r>
            <a:r>
              <a:rPr lang="da-DK" dirty="0"/>
              <a:t>. </a:t>
            </a:r>
            <a:endParaRPr lang="da-DK" dirty="0" smtClean="0"/>
          </a:p>
          <a:p>
            <a:r>
              <a:rPr lang="da-DK" dirty="0" smtClean="0"/>
              <a:t>Er en </a:t>
            </a:r>
            <a:r>
              <a:rPr lang="da-DK" dirty="0"/>
              <a:t>ikke-italesat, fælles viden i organisationen, som organisationens medlemmer ofte ikke er bevidste om, at de har. </a:t>
            </a:r>
            <a:endParaRPr lang="da-DK" dirty="0" smtClean="0"/>
          </a:p>
          <a:p>
            <a:r>
              <a:rPr lang="da-DK" dirty="0" smtClean="0"/>
              <a:t>Denne viden tages for </a:t>
            </a:r>
            <a:r>
              <a:rPr lang="da-DK" dirty="0"/>
              <a:t>givet og betragtes som vigtig, rigtig og sand af organisationens medlemmer, men det er ikke en viden, som til dagligt italesættes og diskuteres. </a:t>
            </a:r>
          </a:p>
        </p:txBody>
      </p:sp>
    </p:spTree>
    <p:extLst>
      <p:ext uri="{BB962C8B-B14F-4D97-AF65-F5344CB8AC3E}">
        <p14:creationId xmlns:p14="http://schemas.microsoft.com/office/powerpoint/2010/main" val="358425366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Subkulturer</a:t>
            </a:r>
            <a:endParaRPr lang="da-DK" dirty="0"/>
          </a:p>
        </p:txBody>
      </p:sp>
      <p:sp>
        <p:nvSpPr>
          <p:cNvPr id="3" name="Pladsholder til indhold 2"/>
          <p:cNvSpPr>
            <a:spLocks noGrp="1"/>
          </p:cNvSpPr>
          <p:nvPr>
            <p:ph idx="1"/>
          </p:nvPr>
        </p:nvSpPr>
        <p:spPr>
          <a:xfrm>
            <a:off x="457200" y="1600200"/>
            <a:ext cx="8531578" cy="5116689"/>
          </a:xfrm>
        </p:spPr>
        <p:txBody>
          <a:bodyPr vert="horz" lIns="91440" tIns="45720" rIns="91440" bIns="45720" rtlCol="0" anchor="t">
            <a:noAutofit/>
          </a:bodyPr>
          <a:lstStyle/>
          <a:p>
            <a:r>
              <a:rPr lang="da-DK" sz="2600" dirty="0"/>
              <a:t>Der kan eksistere subkulturer i en organisation, hvor organisationens medlemmer ikke alle har samme selvforståelse og samme mål (</a:t>
            </a:r>
            <a:r>
              <a:rPr lang="da-DK" sz="2600" dirty="0" err="1"/>
              <a:t>Cyert</a:t>
            </a:r>
            <a:r>
              <a:rPr lang="da-DK" sz="2600" dirty="0"/>
              <a:t> og March 1963).</a:t>
            </a:r>
          </a:p>
          <a:p>
            <a:r>
              <a:rPr lang="da-DK" sz="2600" dirty="0"/>
              <a:t>Grupper inden for en organisation kan have deres egen kultur, som kan være meget eller lidt forskellig fra andre gruppers kultur. </a:t>
            </a:r>
          </a:p>
          <a:p>
            <a:r>
              <a:rPr lang="da-DK" sz="2600" dirty="0"/>
              <a:t>Forskelligheden i subkulturene kan fx være et udtryk for forskellig placering i organisationen/hierarkisk placering/profession/alderskultur. </a:t>
            </a:r>
          </a:p>
          <a:p>
            <a:r>
              <a:rPr lang="da-DK" sz="2600" dirty="0"/>
              <a:t>Store forskelle mellem grupper i den samme organisation kan medføre konflikter og måske manglende samarbejdsvilje.</a:t>
            </a:r>
            <a:r>
              <a:rPr lang="en-US" sz="2600" dirty="0"/>
              <a:t> </a:t>
            </a:r>
          </a:p>
        </p:txBody>
      </p:sp>
    </p:spTree>
    <p:extLst>
      <p:ext uri="{BB962C8B-B14F-4D97-AF65-F5344CB8AC3E}">
        <p14:creationId xmlns:p14="http://schemas.microsoft.com/office/powerpoint/2010/main" val="25408894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Forskellige kulturer på redaktionerne</a:t>
            </a:r>
            <a:endParaRPr lang="da-DK" dirty="0"/>
          </a:p>
        </p:txBody>
      </p:sp>
      <p:sp>
        <p:nvSpPr>
          <p:cNvPr id="3" name="Pladsholder til indhold 2"/>
          <p:cNvSpPr>
            <a:spLocks noGrp="1"/>
          </p:cNvSpPr>
          <p:nvPr>
            <p:ph idx="1"/>
          </p:nvPr>
        </p:nvSpPr>
        <p:spPr>
          <a:xfrm>
            <a:off x="457199" y="1600200"/>
            <a:ext cx="8390467" cy="5074356"/>
          </a:xfrm>
        </p:spPr>
        <p:txBody>
          <a:bodyPr vert="horz" lIns="91440" tIns="45720" rIns="91440" bIns="45720" rtlCol="0" anchor="t">
            <a:normAutofit fontScale="25000" lnSpcReduction="20000"/>
          </a:bodyPr>
          <a:lstStyle/>
          <a:p>
            <a:pPr marL="0" indent="0">
              <a:lnSpc>
                <a:spcPct val="120000"/>
              </a:lnSpc>
              <a:buNone/>
            </a:pPr>
            <a:r>
              <a:rPr lang="da-DK" sz="9600" dirty="0"/>
              <a:t>”Jeg har haft et rigtig godt forløb. Jeg har valgt de rigtige redaktioner og i den rigtige rækkefølge. Jeg startede på [redaktion], som var sådan en blid start med søde kvinder, der havde kage med. Ikke det helt vilde nyhedspres (…) Så kom jeg over på [en anden redaktion], hvor der helt klart var mere gang i den, og der skete mere, og jeg blev kastet ud i nogle ting (…) Så kom jeg så over i redaktionssekretariatet, hvor man ser tingene på en helt anden måde (…) Der er det dig, der har ansvaret for, at det hele er i orden (…) Når du har været der, så er du bare vildt opmærksom på nyhedstrekanten og benhårde skarpe nyheder og de rigtige rubrikker og sådan noget. Og det var bare det rigtige afsæt for mig til så at komme over på nyheder.”								         </a:t>
            </a:r>
            <a:endParaRPr lang="en-US" sz="9600" dirty="0"/>
          </a:p>
          <a:p>
            <a:pPr marL="0" indent="0" algn="r">
              <a:buNone/>
            </a:pPr>
            <a:r>
              <a:rPr lang="da-DK" sz="6400" dirty="0" smtClean="0"/>
              <a:t>(Praktikant </a:t>
            </a:r>
            <a:r>
              <a:rPr lang="da-DK" sz="6400" dirty="0"/>
              <a:t>på </a:t>
            </a:r>
            <a:r>
              <a:rPr lang="da-DK" sz="6400" dirty="0" smtClean="0"/>
              <a:t>formiddagsavis)</a:t>
            </a:r>
            <a:endParaRPr lang="en-US" sz="6400" dirty="0"/>
          </a:p>
          <a:p>
            <a:endParaRPr lang="da-DK" dirty="0"/>
          </a:p>
        </p:txBody>
      </p:sp>
    </p:spTree>
    <p:extLst>
      <p:ext uri="{BB962C8B-B14F-4D97-AF65-F5344CB8AC3E}">
        <p14:creationId xmlns:p14="http://schemas.microsoft.com/office/powerpoint/2010/main" val="39741087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Forskellige kulturer på redaktionerne</a:t>
            </a:r>
            <a:endParaRPr lang="da-DK" dirty="0"/>
          </a:p>
        </p:txBody>
      </p:sp>
      <p:sp>
        <p:nvSpPr>
          <p:cNvPr id="3" name="Pladsholder til indhold 2"/>
          <p:cNvSpPr>
            <a:spLocks noGrp="1"/>
          </p:cNvSpPr>
          <p:nvPr>
            <p:ph idx="1"/>
          </p:nvPr>
        </p:nvSpPr>
        <p:spPr>
          <a:xfrm>
            <a:off x="457200" y="1600200"/>
            <a:ext cx="8229600" cy="5074356"/>
          </a:xfrm>
        </p:spPr>
        <p:txBody>
          <a:bodyPr>
            <a:normAutofit/>
          </a:bodyPr>
          <a:lstStyle/>
          <a:p>
            <a:r>
              <a:rPr lang="da-DK" dirty="0" smtClean="0"/>
              <a:t>Den afslappede og rolige redaktion med kageordning og ikke alt for meget pres.</a:t>
            </a:r>
          </a:p>
          <a:p>
            <a:r>
              <a:rPr lang="da-DK" dirty="0"/>
              <a:t>De grundlæggende </a:t>
            </a:r>
            <a:r>
              <a:rPr lang="da-DK" dirty="0" smtClean="0"/>
              <a:t>antagelser: </a:t>
            </a:r>
          </a:p>
          <a:p>
            <a:pPr lvl="1"/>
            <a:r>
              <a:rPr lang="da-DK" dirty="0"/>
              <a:t>M</a:t>
            </a:r>
            <a:r>
              <a:rPr lang="da-DK" dirty="0" smtClean="0"/>
              <a:t>an </a:t>
            </a:r>
            <a:r>
              <a:rPr lang="da-DK" dirty="0"/>
              <a:t>skal have det godt, mens man er på </a:t>
            </a:r>
            <a:r>
              <a:rPr lang="da-DK" dirty="0" smtClean="0"/>
              <a:t>arbejde.</a:t>
            </a:r>
          </a:p>
          <a:p>
            <a:pPr lvl="1"/>
            <a:r>
              <a:rPr lang="da-DK" dirty="0" smtClean="0"/>
              <a:t>Man skal ikke </a:t>
            </a:r>
            <a:r>
              <a:rPr lang="da-DK" dirty="0"/>
              <a:t>blive stresset, og </a:t>
            </a:r>
            <a:r>
              <a:rPr lang="da-DK" dirty="0" smtClean="0"/>
              <a:t>man </a:t>
            </a:r>
            <a:r>
              <a:rPr lang="da-DK" dirty="0"/>
              <a:t>skal passe på hinanden – samtidig med at man producerer væsentlige og spændende </a:t>
            </a:r>
            <a:r>
              <a:rPr lang="da-DK" dirty="0" smtClean="0"/>
              <a:t>historier.</a:t>
            </a:r>
            <a:r>
              <a:rPr lang="en-US" dirty="0" smtClean="0">
                <a:effectLst/>
              </a:rPr>
              <a:t> </a:t>
            </a:r>
            <a:endParaRPr lang="da-DK" dirty="0"/>
          </a:p>
        </p:txBody>
      </p:sp>
    </p:spTree>
    <p:extLst>
      <p:ext uri="{BB962C8B-B14F-4D97-AF65-F5344CB8AC3E}">
        <p14:creationId xmlns:p14="http://schemas.microsoft.com/office/powerpoint/2010/main" val="16728355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a:lstStyle/>
          <a:p>
            <a:r>
              <a:rPr lang="da-DK" dirty="0" smtClean="0"/>
              <a:t>Hvad er kultur?</a:t>
            </a:r>
          </a:p>
          <a:p>
            <a:r>
              <a:rPr lang="da-DK" dirty="0" smtClean="0"/>
              <a:t>Kultur på flere niveauer</a:t>
            </a:r>
          </a:p>
          <a:p>
            <a:r>
              <a:rPr lang="da-DK" dirty="0" smtClean="0"/>
              <a:t>Hvad er organisationskultur?</a:t>
            </a:r>
          </a:p>
          <a:p>
            <a:r>
              <a:rPr lang="da-DK" dirty="0" smtClean="0"/>
              <a:t>Forskellige kulturer på redaktionerne</a:t>
            </a:r>
          </a:p>
          <a:p>
            <a:r>
              <a:rPr lang="da-DK" dirty="0" smtClean="0"/>
              <a:t>Organisationskultur i praktikperioden</a:t>
            </a:r>
          </a:p>
          <a:p>
            <a:r>
              <a:rPr lang="da-DK" dirty="0" smtClean="0"/>
              <a:t>At analysere organisationskultur</a:t>
            </a:r>
          </a:p>
          <a:p>
            <a:r>
              <a:rPr lang="da-DK" dirty="0" smtClean="0"/>
              <a:t>Sprogvidenskabelige metoder</a:t>
            </a:r>
          </a:p>
          <a:p>
            <a:endParaRPr lang="da-DK" dirty="0"/>
          </a:p>
        </p:txBody>
      </p:sp>
    </p:spTree>
    <p:extLst>
      <p:ext uri="{BB962C8B-B14F-4D97-AF65-F5344CB8AC3E}">
        <p14:creationId xmlns:p14="http://schemas.microsoft.com/office/powerpoint/2010/main" val="193802932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Forskellige kulturer på redaktionerne</a:t>
            </a:r>
            <a:endParaRPr lang="da-DK" dirty="0"/>
          </a:p>
        </p:txBody>
      </p:sp>
      <p:sp>
        <p:nvSpPr>
          <p:cNvPr id="3" name="Pladsholder til indhold 2"/>
          <p:cNvSpPr>
            <a:spLocks noGrp="1"/>
          </p:cNvSpPr>
          <p:nvPr>
            <p:ph idx="1"/>
          </p:nvPr>
        </p:nvSpPr>
        <p:spPr>
          <a:xfrm>
            <a:off x="457200" y="1600200"/>
            <a:ext cx="8229600" cy="5074356"/>
          </a:xfrm>
        </p:spPr>
        <p:txBody>
          <a:bodyPr>
            <a:normAutofit/>
          </a:bodyPr>
          <a:lstStyle/>
          <a:p>
            <a:r>
              <a:rPr lang="da-DK" dirty="0" smtClean="0"/>
              <a:t>Den travle og hektiske nyhedsredaktion med anderledes krav og højere tempo.</a:t>
            </a:r>
          </a:p>
          <a:p>
            <a:r>
              <a:rPr lang="da-DK" dirty="0"/>
              <a:t>De grundlæggende </a:t>
            </a:r>
            <a:r>
              <a:rPr lang="da-DK" dirty="0" smtClean="0"/>
              <a:t>antagelser: </a:t>
            </a:r>
          </a:p>
          <a:p>
            <a:pPr lvl="1"/>
            <a:r>
              <a:rPr lang="da-DK" dirty="0" smtClean="0"/>
              <a:t>Det </a:t>
            </a:r>
            <a:r>
              <a:rPr lang="da-DK" dirty="0"/>
              <a:t>drejer sig om at producere de bedste og de væsentligste historier hurtigst – helst både bedre og hurtigere end konkurrenterne. </a:t>
            </a:r>
            <a:endParaRPr lang="da-DK" dirty="0" smtClean="0"/>
          </a:p>
          <a:p>
            <a:pPr lvl="1"/>
            <a:r>
              <a:rPr lang="da-DK" dirty="0" smtClean="0"/>
              <a:t>Derfor </a:t>
            </a:r>
            <a:r>
              <a:rPr lang="da-DK" dirty="0"/>
              <a:t>er </a:t>
            </a:r>
            <a:r>
              <a:rPr lang="da-DK" dirty="0" smtClean="0"/>
              <a:t>det vigtigt at stille krav om effektivitet og hurtighed</a:t>
            </a:r>
            <a:r>
              <a:rPr lang="da-DK" dirty="0"/>
              <a:t>, men også </a:t>
            </a:r>
            <a:r>
              <a:rPr lang="da-DK" dirty="0" smtClean="0"/>
              <a:t>om grundighed </a:t>
            </a:r>
            <a:r>
              <a:rPr lang="da-DK" dirty="0"/>
              <a:t>og akkuratesse. </a:t>
            </a:r>
          </a:p>
        </p:txBody>
      </p:sp>
    </p:spTree>
    <p:extLst>
      <p:ext uri="{BB962C8B-B14F-4D97-AF65-F5344CB8AC3E}">
        <p14:creationId xmlns:p14="http://schemas.microsoft.com/office/powerpoint/2010/main" val="368704096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Skueværdier for praktikperioden</a:t>
            </a:r>
            <a:endParaRPr lang="da-DK" dirty="0"/>
          </a:p>
        </p:txBody>
      </p:sp>
      <p:sp>
        <p:nvSpPr>
          <p:cNvPr id="3" name="Pladsholder til indhold 2"/>
          <p:cNvSpPr>
            <a:spLocks noGrp="1"/>
          </p:cNvSpPr>
          <p:nvPr>
            <p:ph idx="1"/>
          </p:nvPr>
        </p:nvSpPr>
        <p:spPr>
          <a:xfrm>
            <a:off x="457200" y="1600200"/>
            <a:ext cx="8229600" cy="5130800"/>
          </a:xfrm>
        </p:spPr>
        <p:txBody>
          <a:bodyPr vert="horz" lIns="91440" tIns="45720" rIns="91440" bIns="45720" rtlCol="0" anchor="t">
            <a:normAutofit fontScale="92500" lnSpcReduction="20000"/>
          </a:bodyPr>
          <a:lstStyle/>
          <a:p>
            <a:pPr lvl="0"/>
            <a:r>
              <a:rPr lang="da-DK" dirty="0"/>
              <a:t>At praktikanten kan arbejde selvstændigt og tænke selv.</a:t>
            </a:r>
            <a:endParaRPr lang="en-US" dirty="0"/>
          </a:p>
          <a:p>
            <a:pPr lvl="0"/>
            <a:r>
              <a:rPr lang="da-DK" dirty="0"/>
              <a:t>Selv kan byde ind med idéer til nye historier eller til videreudviklinger af historier, som allerede kører.</a:t>
            </a:r>
            <a:endParaRPr lang="en-US" dirty="0"/>
          </a:p>
          <a:p>
            <a:pPr lvl="0"/>
            <a:r>
              <a:rPr lang="da-DK" dirty="0"/>
              <a:t>Har noget på hjertet, noget de synes er vigtigt.</a:t>
            </a:r>
            <a:endParaRPr lang="en-US" dirty="0"/>
          </a:p>
          <a:p>
            <a:pPr lvl="0"/>
            <a:r>
              <a:rPr lang="da-DK" dirty="0"/>
              <a:t>Ikke bare sidder og venter på, at redaktørerne ”fodrer dem med idéer som fugleunger”.</a:t>
            </a:r>
            <a:endParaRPr lang="en-US" dirty="0"/>
          </a:p>
          <a:p>
            <a:pPr lvl="0"/>
            <a:r>
              <a:rPr lang="da-DK" dirty="0"/>
              <a:t>Vil noget med deres journalistik og har ambitioner.</a:t>
            </a:r>
            <a:endParaRPr lang="en-US" dirty="0"/>
          </a:p>
          <a:p>
            <a:pPr lvl="0"/>
            <a:r>
              <a:rPr lang="da-DK" dirty="0"/>
              <a:t>Tør sige deres mening og udfordre ’plejer’ på redaktionen.</a:t>
            </a:r>
            <a:endParaRPr lang="en-US" dirty="0"/>
          </a:p>
        </p:txBody>
      </p:sp>
    </p:spTree>
    <p:extLst>
      <p:ext uri="{BB962C8B-B14F-4D97-AF65-F5344CB8AC3E}">
        <p14:creationId xmlns:p14="http://schemas.microsoft.com/office/powerpoint/2010/main" val="359017661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Grundlæggende antagelser i praktikperioden</a:t>
            </a:r>
            <a:endParaRPr lang="da-DK" dirty="0"/>
          </a:p>
        </p:txBody>
      </p:sp>
      <p:sp>
        <p:nvSpPr>
          <p:cNvPr id="3" name="Pladsholder til indhold 2"/>
          <p:cNvSpPr>
            <a:spLocks noGrp="1"/>
          </p:cNvSpPr>
          <p:nvPr>
            <p:ph idx="1"/>
          </p:nvPr>
        </p:nvSpPr>
        <p:spPr/>
        <p:txBody>
          <a:bodyPr>
            <a:normAutofit lnSpcReduction="10000"/>
          </a:bodyPr>
          <a:lstStyle/>
          <a:p>
            <a:r>
              <a:rPr lang="da-DK" dirty="0" smtClean="0"/>
              <a:t>Kan understøtte skueværdierne, hvis de er i overensstemmelse med skueværdierne.</a:t>
            </a:r>
          </a:p>
          <a:p>
            <a:r>
              <a:rPr lang="da-DK" dirty="0" smtClean="0"/>
              <a:t>Kan modarbejde skueværdierne, hvis der er diskrepans ift. </a:t>
            </a:r>
            <a:r>
              <a:rPr lang="da-DK" dirty="0"/>
              <a:t>s</a:t>
            </a:r>
            <a:r>
              <a:rPr lang="da-DK" dirty="0" smtClean="0"/>
              <a:t>kueværdierne.</a:t>
            </a:r>
          </a:p>
          <a:p>
            <a:pPr lvl="1"/>
            <a:r>
              <a:rPr lang="da-DK" dirty="0" smtClean="0"/>
              <a:t>Fx: </a:t>
            </a:r>
            <a:r>
              <a:rPr lang="da-DK" dirty="0"/>
              <a:t>Det er vigtigt at blive færdig inden deadline; den enkelte historie skal være af høj kvalitet; redaktøren og avisens ledelse skal kunne stå inde for historien; historien skal passe til den redaktionelle </a:t>
            </a:r>
            <a:r>
              <a:rPr lang="da-DK" dirty="0" smtClean="0"/>
              <a:t>linje, </a:t>
            </a:r>
            <a:r>
              <a:rPr lang="da-DK" dirty="0"/>
              <a:t>eller redaktøren skal have de historier, vedkommende gerne vil have.</a:t>
            </a:r>
            <a:r>
              <a:rPr lang="en-US" dirty="0" smtClean="0">
                <a:effectLst/>
              </a:rPr>
              <a:t> </a:t>
            </a:r>
            <a:endParaRPr lang="da-DK" dirty="0"/>
          </a:p>
        </p:txBody>
      </p:sp>
    </p:spTree>
    <p:extLst>
      <p:ext uri="{BB962C8B-B14F-4D97-AF65-F5344CB8AC3E}">
        <p14:creationId xmlns:p14="http://schemas.microsoft.com/office/powerpoint/2010/main" val="309201865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At analysere organisationskultur</a:t>
            </a:r>
            <a:endParaRPr lang="da-DK" dirty="0"/>
          </a:p>
        </p:txBody>
      </p:sp>
      <p:sp>
        <p:nvSpPr>
          <p:cNvPr id="3" name="Pladsholder til indhold 2"/>
          <p:cNvSpPr>
            <a:spLocks noGrp="1"/>
          </p:cNvSpPr>
          <p:nvPr>
            <p:ph idx="1"/>
          </p:nvPr>
        </p:nvSpPr>
        <p:spPr>
          <a:xfrm>
            <a:off x="457200" y="1600200"/>
            <a:ext cx="8229600" cy="5060244"/>
          </a:xfrm>
        </p:spPr>
        <p:txBody>
          <a:bodyPr>
            <a:normAutofit lnSpcReduction="10000"/>
          </a:bodyPr>
          <a:lstStyle/>
          <a:p>
            <a:r>
              <a:rPr lang="da-DK" dirty="0" smtClean="0"/>
              <a:t>Mål: At opnå </a:t>
            </a:r>
            <a:r>
              <a:rPr lang="da-DK" dirty="0"/>
              <a:t>indsigt i den organisationskultur, man pludselig befinder sig midt i, når praktikperioden begynder. </a:t>
            </a:r>
            <a:endParaRPr lang="da-DK" dirty="0" smtClean="0"/>
          </a:p>
          <a:p>
            <a:r>
              <a:rPr lang="da-DK" dirty="0" smtClean="0"/>
              <a:t>Analysens </a:t>
            </a:r>
            <a:r>
              <a:rPr lang="da-DK" dirty="0"/>
              <a:t>pointer </a:t>
            </a:r>
            <a:r>
              <a:rPr lang="da-DK" dirty="0" smtClean="0"/>
              <a:t>er et </a:t>
            </a:r>
            <a:r>
              <a:rPr lang="da-DK" dirty="0"/>
              <a:t>redskab til at forstå, hvad der er på spil i </a:t>
            </a:r>
            <a:r>
              <a:rPr lang="da-DK" dirty="0" smtClean="0"/>
              <a:t>organisationen.</a:t>
            </a:r>
          </a:p>
          <a:p>
            <a:r>
              <a:rPr lang="da-DK" dirty="0" smtClean="0"/>
              <a:t>Kulturanalysen </a:t>
            </a:r>
            <a:r>
              <a:rPr lang="da-DK" dirty="0"/>
              <a:t>kan både bruges af en praktikant til at navigere i kulturen, men også til at træde et skridt væk fra hverdagen i organisationen og reflektere mere teoretisk over den organisationskultur, man møder. </a:t>
            </a:r>
            <a:endParaRPr lang="en-US" dirty="0"/>
          </a:p>
          <a:p>
            <a:endParaRPr lang="da-DK" dirty="0">
              <a:solidFill>
                <a:srgbClr val="FF0000"/>
              </a:solidFill>
            </a:endParaRPr>
          </a:p>
        </p:txBody>
      </p:sp>
    </p:spTree>
    <p:extLst>
      <p:ext uri="{BB962C8B-B14F-4D97-AF65-F5344CB8AC3E}">
        <p14:creationId xmlns:p14="http://schemas.microsoft.com/office/powerpoint/2010/main" val="209083598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At analysere organisationskultur</a:t>
            </a:r>
            <a:endParaRPr lang="da-DK" dirty="0"/>
          </a:p>
        </p:txBody>
      </p:sp>
      <p:sp>
        <p:nvSpPr>
          <p:cNvPr id="3" name="Pladsholder til indhold 2"/>
          <p:cNvSpPr>
            <a:spLocks noGrp="1"/>
          </p:cNvSpPr>
          <p:nvPr>
            <p:ph idx="1"/>
          </p:nvPr>
        </p:nvSpPr>
        <p:spPr>
          <a:xfrm>
            <a:off x="457200" y="1600200"/>
            <a:ext cx="8229600" cy="5060244"/>
          </a:xfrm>
        </p:spPr>
        <p:txBody>
          <a:bodyPr>
            <a:normAutofit/>
          </a:bodyPr>
          <a:lstStyle/>
          <a:p>
            <a:r>
              <a:rPr lang="da-DK" dirty="0" smtClean="0"/>
              <a:t>Analysere de tre niveauer: artefakter, skueværdier og grundlæggende antagelser.</a:t>
            </a:r>
          </a:p>
          <a:p>
            <a:r>
              <a:rPr lang="da-DK" dirty="0" smtClean="0"/>
              <a:t>Være opmærksom på mønstre og sammenhænge på de tre niveauer og mellem niveauerne.</a:t>
            </a:r>
          </a:p>
          <a:p>
            <a:r>
              <a:rPr lang="da-DK" dirty="0" smtClean="0"/>
              <a:t>Være opmærksom på modsætninger og manglende sammenhæng på det enkelte niveau og mellem niveauerne.</a:t>
            </a:r>
          </a:p>
          <a:p>
            <a:endParaRPr lang="da-DK" dirty="0"/>
          </a:p>
        </p:txBody>
      </p:sp>
    </p:spTree>
    <p:extLst>
      <p:ext uri="{BB962C8B-B14F-4D97-AF65-F5344CB8AC3E}">
        <p14:creationId xmlns:p14="http://schemas.microsoft.com/office/powerpoint/2010/main" val="352964908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analysere organisationskultur</a:t>
            </a:r>
            <a:endParaRPr lang="da-DK" dirty="0"/>
          </a:p>
        </p:txBody>
      </p:sp>
      <p:sp>
        <p:nvSpPr>
          <p:cNvPr id="3" name="Pladsholder til indhold 2"/>
          <p:cNvSpPr>
            <a:spLocks noGrp="1"/>
          </p:cNvSpPr>
          <p:nvPr>
            <p:ph idx="1"/>
          </p:nvPr>
        </p:nvSpPr>
        <p:spPr>
          <a:xfrm>
            <a:off x="457200" y="1600200"/>
            <a:ext cx="8229600" cy="5102578"/>
          </a:xfrm>
        </p:spPr>
        <p:txBody>
          <a:bodyPr vert="horz" lIns="91440" tIns="45720" rIns="91440" bIns="45720" rtlCol="0" anchor="t">
            <a:normAutofit lnSpcReduction="10000"/>
          </a:bodyPr>
          <a:lstStyle/>
          <a:p>
            <a:r>
              <a:rPr lang="da-DK" dirty="0"/>
              <a:t>Kombinere tre forskellige tilgange og tre forskellige typer af spørgsmål:</a:t>
            </a:r>
          </a:p>
          <a:p>
            <a:pPr lvl="1"/>
            <a:r>
              <a:rPr lang="da-DK" dirty="0">
                <a:latin typeface="Calibri" charset="0"/>
              </a:rPr>
              <a:t>Integrationsperspektiv: </a:t>
            </a:r>
            <a:r>
              <a:rPr lang="da-DK" dirty="0"/>
              <a:t>Hvad er de fleste enige om i kulturen?</a:t>
            </a:r>
            <a:br>
              <a:rPr lang="da-DK" dirty="0"/>
            </a:br>
            <a:r>
              <a:rPr lang="da-DK" dirty="0"/>
              <a:t>De fælles kulturelementer.</a:t>
            </a:r>
          </a:p>
          <a:p>
            <a:pPr lvl="1"/>
            <a:r>
              <a:rPr lang="da-DK" dirty="0">
                <a:latin typeface="Calibri" charset="0"/>
              </a:rPr>
              <a:t>Differentieringsperspektiv: </a:t>
            </a:r>
            <a:r>
              <a:rPr lang="da-DK" dirty="0"/>
              <a:t>Hvad er man uenige om i organisationskulturen?</a:t>
            </a:r>
            <a:br>
              <a:rPr lang="da-DK" dirty="0"/>
            </a:br>
            <a:r>
              <a:rPr lang="da-DK" dirty="0">
                <a:solidFill>
                  <a:srgbClr val="000000"/>
                </a:solidFill>
                <a:latin typeface="Calibri"/>
              </a:rPr>
              <a:t>Subkulturer </a:t>
            </a:r>
            <a:r>
              <a:rPr lang="da-DK" dirty="0"/>
              <a:t>og meningsforskelle.</a:t>
            </a:r>
          </a:p>
          <a:p>
            <a:pPr lvl="1"/>
            <a:r>
              <a:rPr lang="da-DK" dirty="0">
                <a:latin typeface="Calibri" charset="0"/>
              </a:rPr>
              <a:t>Fragmenteringsperspektiv: </a:t>
            </a:r>
            <a:r>
              <a:rPr lang="da-DK" dirty="0"/>
              <a:t>Hvad er der uklarhed om i organisationskulturen?</a:t>
            </a:r>
            <a:br>
              <a:rPr lang="da-DK" dirty="0"/>
            </a:br>
            <a:r>
              <a:rPr lang="da-DK" dirty="0">
                <a:solidFill>
                  <a:srgbClr val="000000"/>
                </a:solidFill>
                <a:latin typeface="Calibri"/>
              </a:rPr>
              <a:t>Usikkerhed</a:t>
            </a:r>
            <a:r>
              <a:rPr lang="da-DK" dirty="0"/>
              <a:t>, forskellige fortolkninger.</a:t>
            </a:r>
          </a:p>
        </p:txBody>
      </p:sp>
    </p:spTree>
    <p:extLst>
      <p:ext uri="{BB962C8B-B14F-4D97-AF65-F5344CB8AC3E}">
        <p14:creationId xmlns:p14="http://schemas.microsoft.com/office/powerpoint/2010/main" val="423626636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Sprogvidenskabelige metoder</a:t>
            </a:r>
            <a:endParaRPr lang="da-DK" dirty="0"/>
          </a:p>
        </p:txBody>
      </p:sp>
      <p:sp>
        <p:nvSpPr>
          <p:cNvPr id="3" name="Pladsholder til indhold 2"/>
          <p:cNvSpPr>
            <a:spLocks noGrp="1"/>
          </p:cNvSpPr>
          <p:nvPr>
            <p:ph idx="1"/>
          </p:nvPr>
        </p:nvSpPr>
        <p:spPr>
          <a:xfrm>
            <a:off x="457200" y="1600200"/>
            <a:ext cx="8503356" cy="5130800"/>
          </a:xfrm>
        </p:spPr>
        <p:txBody>
          <a:bodyPr>
            <a:normAutofit fontScale="92500" lnSpcReduction="10000"/>
          </a:bodyPr>
          <a:lstStyle/>
          <a:p>
            <a:r>
              <a:rPr lang="da-DK" dirty="0" smtClean="0"/>
              <a:t>Socialkonstruktivisme: </a:t>
            </a:r>
            <a:br>
              <a:rPr lang="da-DK" dirty="0" smtClean="0"/>
            </a:br>
            <a:r>
              <a:rPr lang="da-DK" dirty="0" smtClean="0"/>
              <a:t>Sprog er ikke ’blot’ en kanal til informationer, men skaber repræsentationer af virkeligheden – dvs. måder at tale om og forstå verden på.</a:t>
            </a:r>
          </a:p>
          <a:p>
            <a:r>
              <a:rPr lang="da-DK" dirty="0" smtClean="0"/>
              <a:t>Sprog skaber identiteter, roller og relationer.</a:t>
            </a:r>
          </a:p>
          <a:p>
            <a:r>
              <a:rPr lang="da-DK" dirty="0" smtClean="0"/>
              <a:t>At analysere sprog og handlinger i hverdagspraksis i organisationen.</a:t>
            </a:r>
          </a:p>
          <a:p>
            <a:pPr lvl="1"/>
            <a:r>
              <a:rPr lang="da-DK" dirty="0" smtClean="0"/>
              <a:t>Diskursanalyse</a:t>
            </a:r>
          </a:p>
          <a:p>
            <a:pPr lvl="1"/>
            <a:r>
              <a:rPr lang="da-DK" dirty="0" smtClean="0"/>
              <a:t>Konversationsanalyse</a:t>
            </a:r>
          </a:p>
          <a:p>
            <a:pPr lvl="1"/>
            <a:r>
              <a:rPr lang="da-DK" dirty="0" smtClean="0"/>
              <a:t>Retorisk analyse</a:t>
            </a:r>
          </a:p>
          <a:p>
            <a:pPr lvl="1"/>
            <a:r>
              <a:rPr lang="da-DK" dirty="0" smtClean="0"/>
              <a:t>Narrativ analyse</a:t>
            </a:r>
          </a:p>
        </p:txBody>
      </p:sp>
    </p:spTree>
    <p:extLst>
      <p:ext uri="{BB962C8B-B14F-4D97-AF65-F5344CB8AC3E}">
        <p14:creationId xmlns:p14="http://schemas.microsoft.com/office/powerpoint/2010/main" val="5628649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Diskursanalyse</a:t>
            </a:r>
            <a:endParaRPr lang="da-DK" dirty="0"/>
          </a:p>
        </p:txBody>
      </p:sp>
      <p:sp>
        <p:nvSpPr>
          <p:cNvPr id="3" name="Pladsholder til indhold 2"/>
          <p:cNvSpPr>
            <a:spLocks noGrp="1"/>
          </p:cNvSpPr>
          <p:nvPr>
            <p:ph idx="1"/>
          </p:nvPr>
        </p:nvSpPr>
        <p:spPr>
          <a:xfrm>
            <a:off x="457200" y="1600200"/>
            <a:ext cx="8229600" cy="5088467"/>
          </a:xfrm>
        </p:spPr>
        <p:txBody>
          <a:bodyPr>
            <a:normAutofit fontScale="77500" lnSpcReduction="20000"/>
          </a:bodyPr>
          <a:lstStyle/>
          <a:p>
            <a:pPr lvl="0"/>
            <a:r>
              <a:rPr lang="da-DK" dirty="0" smtClean="0"/>
              <a:t>Hvilken </a:t>
            </a:r>
            <a:r>
              <a:rPr lang="da-DK" dirty="0"/>
              <a:t>virkelighed skabes via sproget?</a:t>
            </a:r>
            <a:endParaRPr lang="en-US" dirty="0"/>
          </a:p>
          <a:p>
            <a:pPr lvl="0"/>
            <a:r>
              <a:rPr lang="da-DK" dirty="0"/>
              <a:t>Hvad siger sprogbrugen om den talende og vedkommendes forståelse af virkeligheden omkring sig – om forståelsen af medieorganisationen, kollegaer, chefer, kilder, sig selv osv.?</a:t>
            </a:r>
            <a:endParaRPr lang="en-US" dirty="0"/>
          </a:p>
          <a:p>
            <a:pPr lvl="0"/>
            <a:r>
              <a:rPr lang="da-DK" dirty="0"/>
              <a:t>Hvilke identiteter og relationer skabes?</a:t>
            </a:r>
            <a:endParaRPr lang="en-US" dirty="0"/>
          </a:p>
          <a:p>
            <a:pPr lvl="0"/>
            <a:r>
              <a:rPr lang="da-DK" dirty="0"/>
              <a:t>Hvilke værdier kan vi analysere ud fra sprogbrugen?</a:t>
            </a:r>
            <a:endParaRPr lang="en-US" dirty="0"/>
          </a:p>
          <a:p>
            <a:pPr lvl="0"/>
            <a:r>
              <a:rPr lang="da-DK" dirty="0"/>
              <a:t>Hvordan italesættes begivenheder, problemer, situationer, kollegaer, kilder, chefer, praktikanter, kilder osv.?</a:t>
            </a:r>
            <a:endParaRPr lang="en-US" dirty="0"/>
          </a:p>
          <a:p>
            <a:pPr lvl="0"/>
            <a:r>
              <a:rPr lang="da-DK" dirty="0"/>
              <a:t>Hvad siges eksplicit, og hvad antydes implicit? </a:t>
            </a:r>
            <a:r>
              <a:rPr lang="da-DK" dirty="0" smtClean="0"/>
              <a:t/>
            </a:r>
            <a:br>
              <a:rPr lang="da-DK" dirty="0" smtClean="0"/>
            </a:br>
            <a:r>
              <a:rPr lang="da-DK" dirty="0" smtClean="0"/>
              <a:t>Fx </a:t>
            </a:r>
            <a:r>
              <a:rPr lang="da-DK" dirty="0"/>
              <a:t>via affinitet, modalitet, præsuppositioner og metaforer?</a:t>
            </a:r>
            <a:endParaRPr lang="en-US" dirty="0"/>
          </a:p>
          <a:p>
            <a:pPr lvl="0"/>
            <a:r>
              <a:rPr lang="da-DK" dirty="0"/>
              <a:t>Hvad konstrueres sprogligt som det ’gode’ og ’rigtige’, og hvad italesættes som det ’forkerte’?</a:t>
            </a:r>
            <a:endParaRPr lang="en-US" dirty="0"/>
          </a:p>
        </p:txBody>
      </p:sp>
    </p:spTree>
    <p:extLst>
      <p:ext uri="{BB962C8B-B14F-4D97-AF65-F5344CB8AC3E}">
        <p14:creationId xmlns:p14="http://schemas.microsoft.com/office/powerpoint/2010/main" val="12542830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Konversationsanalyse</a:t>
            </a:r>
            <a:endParaRPr lang="da-DK" dirty="0"/>
          </a:p>
        </p:txBody>
      </p:sp>
      <p:sp>
        <p:nvSpPr>
          <p:cNvPr id="3" name="Pladsholder til indhold 2"/>
          <p:cNvSpPr>
            <a:spLocks noGrp="1"/>
          </p:cNvSpPr>
          <p:nvPr>
            <p:ph idx="1"/>
          </p:nvPr>
        </p:nvSpPr>
        <p:spPr>
          <a:xfrm>
            <a:off x="457200" y="1600200"/>
            <a:ext cx="8503356" cy="4525963"/>
          </a:xfrm>
        </p:spPr>
        <p:txBody>
          <a:bodyPr vert="horz" lIns="91440" tIns="45720" rIns="91440" bIns="45720" rtlCol="0" anchor="t">
            <a:normAutofit fontScale="92500" lnSpcReduction="20000"/>
          </a:bodyPr>
          <a:lstStyle/>
          <a:p>
            <a:pPr lvl="0"/>
            <a:r>
              <a:rPr lang="da-DK" dirty="0"/>
              <a:t>Hvordan forgår den daglige interaktion på </a:t>
            </a:r>
            <a:r>
              <a:rPr lang="da-DK" dirty="0" err="1"/>
              <a:t>mikroniveau</a:t>
            </a:r>
            <a:r>
              <a:rPr lang="da-DK" dirty="0"/>
              <a:t> i den </a:t>
            </a:r>
            <a:r>
              <a:rPr lang="da-DK" dirty="0" err="1"/>
              <a:t>rutiniserede</a:t>
            </a:r>
            <a:r>
              <a:rPr lang="da-DK" dirty="0"/>
              <a:t> praksis?</a:t>
            </a:r>
            <a:endParaRPr lang="en-US" dirty="0"/>
          </a:p>
          <a:p>
            <a:pPr lvl="0"/>
            <a:r>
              <a:rPr lang="da-DK" dirty="0"/>
              <a:t>Hvem siger hvad? Hvordan siges det? Og hvordan reagerer samtalepartneren?</a:t>
            </a:r>
            <a:endParaRPr lang="en-US" dirty="0"/>
          </a:p>
          <a:p>
            <a:pPr lvl="0"/>
            <a:r>
              <a:rPr lang="da-DK" dirty="0"/>
              <a:t>Hvordan skaber og genskaber både formelle samtaler (fx møder) og uformelle hverdagssamtaler (fx ved printeren) bestemte identiteter, relationer, enighed/uenighed, normer, fælles forståelse eller det modsatte?       </a:t>
            </a:r>
            <a:endParaRPr lang="en-US" dirty="0"/>
          </a:p>
          <a:p>
            <a:pPr lvl="0"/>
            <a:r>
              <a:rPr lang="da-DK" dirty="0"/>
              <a:t>Hvordan foretages beslutninger? Og hvem tager dem? Hvordan diskuterer man beslutninger?</a:t>
            </a:r>
            <a:endParaRPr lang="en-US" dirty="0"/>
          </a:p>
        </p:txBody>
      </p:sp>
    </p:spTree>
    <p:extLst>
      <p:ext uri="{BB962C8B-B14F-4D97-AF65-F5344CB8AC3E}">
        <p14:creationId xmlns:p14="http://schemas.microsoft.com/office/powerpoint/2010/main" val="247939042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Retorisk analyse</a:t>
            </a:r>
            <a:endParaRPr lang="da-DK" dirty="0"/>
          </a:p>
        </p:txBody>
      </p:sp>
      <p:sp>
        <p:nvSpPr>
          <p:cNvPr id="3" name="Pladsholder til indhold 2"/>
          <p:cNvSpPr>
            <a:spLocks noGrp="1"/>
          </p:cNvSpPr>
          <p:nvPr>
            <p:ph idx="1"/>
          </p:nvPr>
        </p:nvSpPr>
        <p:spPr/>
        <p:txBody>
          <a:bodyPr>
            <a:normAutofit lnSpcReduction="10000"/>
          </a:bodyPr>
          <a:lstStyle/>
          <a:p>
            <a:pPr lvl="0"/>
            <a:r>
              <a:rPr lang="da-DK" dirty="0"/>
              <a:t>Hvilke argumenter bruges eksplicit og implicit? </a:t>
            </a:r>
            <a:endParaRPr lang="da-DK" dirty="0" smtClean="0"/>
          </a:p>
          <a:p>
            <a:pPr lvl="0"/>
            <a:r>
              <a:rPr lang="da-DK" dirty="0" smtClean="0"/>
              <a:t>Hvordan </a:t>
            </a:r>
            <a:r>
              <a:rPr lang="da-DK" dirty="0"/>
              <a:t>er argumenterne bygget </a:t>
            </a:r>
            <a:r>
              <a:rPr lang="da-DK" dirty="0" smtClean="0"/>
              <a:t>op? </a:t>
            </a:r>
            <a:br>
              <a:rPr lang="da-DK" dirty="0" smtClean="0"/>
            </a:br>
            <a:r>
              <a:rPr lang="da-DK" dirty="0" smtClean="0"/>
              <a:t>Hvad </a:t>
            </a:r>
            <a:r>
              <a:rPr lang="da-DK" dirty="0"/>
              <a:t>er belæg og hjemmel?</a:t>
            </a:r>
            <a:endParaRPr lang="en-US" dirty="0"/>
          </a:p>
          <a:p>
            <a:pPr lvl="0"/>
            <a:r>
              <a:rPr lang="da-DK" dirty="0"/>
              <a:t>Hvilke appelformer er dominerende? Og hvor? Og af hvem anvendes de hyppigt henholdsvis sjældent?</a:t>
            </a:r>
            <a:endParaRPr lang="en-US" dirty="0"/>
          </a:p>
          <a:p>
            <a:pPr lvl="0"/>
            <a:r>
              <a:rPr lang="da-DK" dirty="0"/>
              <a:t>Hvilke sproglige virkemidler anvendes? </a:t>
            </a:r>
            <a:r>
              <a:rPr lang="da-DK" dirty="0" smtClean="0"/>
              <a:t/>
            </a:r>
            <a:br>
              <a:rPr lang="da-DK" dirty="0" smtClean="0"/>
            </a:br>
            <a:r>
              <a:rPr lang="da-DK" dirty="0" smtClean="0"/>
              <a:t>Hvad </a:t>
            </a:r>
            <a:r>
              <a:rPr lang="da-DK" dirty="0"/>
              <a:t>er deres funktion i kommunikationen?</a:t>
            </a:r>
            <a:endParaRPr lang="en-US" dirty="0"/>
          </a:p>
          <a:p>
            <a:endParaRPr lang="da-DK" dirty="0"/>
          </a:p>
        </p:txBody>
      </p:sp>
    </p:spTree>
    <p:extLst>
      <p:ext uri="{BB962C8B-B14F-4D97-AF65-F5344CB8AC3E}">
        <p14:creationId xmlns:p14="http://schemas.microsoft.com/office/powerpoint/2010/main" val="28613052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pPr marL="0" indent="0">
              <a:buNone/>
            </a:pPr>
            <a:r>
              <a:rPr lang="da-DK" dirty="0" smtClean="0"/>
              <a:t>”Jeg </a:t>
            </a:r>
            <a:r>
              <a:rPr lang="da-DK" dirty="0"/>
              <a:t>synes, at det er vigtigt at lave gode historier. Jeg behøver ikke stresse over det. Vi er flødeskummet herinde, vi er ikke hjulene der kører rundt. Og hvis man har en god idé som praktikant, så synes jeg også man skal forfølge den</a:t>
            </a:r>
            <a:r>
              <a:rPr lang="da-DK" dirty="0" smtClean="0"/>
              <a:t>.” </a:t>
            </a:r>
          </a:p>
          <a:p>
            <a:pPr marL="0" indent="0" algn="r">
              <a:buNone/>
            </a:pPr>
            <a:r>
              <a:rPr lang="da-DK" sz="2400" dirty="0" smtClean="0">
                <a:solidFill>
                  <a:srgbClr val="000000"/>
                </a:solidFill>
              </a:rPr>
              <a:t>(Praktikant </a:t>
            </a:r>
            <a:r>
              <a:rPr lang="da-DK" sz="2400" dirty="0" err="1" smtClean="0">
                <a:solidFill>
                  <a:srgbClr val="000000"/>
                </a:solidFill>
              </a:rPr>
              <a:t>TV-</a:t>
            </a:r>
            <a:r>
              <a:rPr lang="da-DK" sz="2400" dirty="0" err="1" smtClean="0">
                <a:solidFill>
                  <a:srgbClr val="000000"/>
                </a:solidFill>
              </a:rPr>
              <a:t>station</a:t>
            </a:r>
            <a:r>
              <a:rPr lang="da-DK" sz="2400" dirty="0" smtClean="0">
                <a:solidFill>
                  <a:srgbClr val="000000"/>
                </a:solidFill>
              </a:rPr>
              <a:t>)</a:t>
            </a:r>
            <a:endParaRPr lang="da-DK" sz="2400" dirty="0">
              <a:solidFill>
                <a:srgbClr val="000000"/>
              </a:solidFill>
            </a:endParaRPr>
          </a:p>
        </p:txBody>
      </p:sp>
    </p:spTree>
    <p:extLst>
      <p:ext uri="{BB962C8B-B14F-4D97-AF65-F5344CB8AC3E}">
        <p14:creationId xmlns:p14="http://schemas.microsoft.com/office/powerpoint/2010/main" val="357531855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Narrativ analyse</a:t>
            </a:r>
            <a:endParaRPr lang="da-DK" dirty="0"/>
          </a:p>
        </p:txBody>
      </p:sp>
      <p:sp>
        <p:nvSpPr>
          <p:cNvPr id="3" name="Pladsholder til indhold 2"/>
          <p:cNvSpPr>
            <a:spLocks noGrp="1"/>
          </p:cNvSpPr>
          <p:nvPr>
            <p:ph idx="1"/>
          </p:nvPr>
        </p:nvSpPr>
        <p:spPr/>
        <p:txBody>
          <a:bodyPr/>
          <a:lstStyle/>
          <a:p>
            <a:r>
              <a:rPr lang="da-DK" dirty="0" smtClean="0"/>
              <a:t>De </a:t>
            </a:r>
            <a:r>
              <a:rPr lang="da-DK" dirty="0"/>
              <a:t>fortællinger, som eksisterer i </a:t>
            </a:r>
            <a:r>
              <a:rPr lang="da-DK" dirty="0" smtClean="0"/>
              <a:t>organisationer, </a:t>
            </a:r>
            <a:r>
              <a:rPr lang="da-DK" dirty="0"/>
              <a:t>viser </a:t>
            </a:r>
            <a:r>
              <a:rPr lang="da-DK" dirty="0" smtClean="0"/>
              <a:t>noget om:</a:t>
            </a:r>
          </a:p>
          <a:p>
            <a:pPr lvl="1"/>
            <a:r>
              <a:rPr lang="da-DK" dirty="0" smtClean="0"/>
              <a:t>hvordan </a:t>
            </a:r>
            <a:r>
              <a:rPr lang="da-DK" dirty="0"/>
              <a:t>organisationens medlemmer anskuer organisationen og deres egen rolle </a:t>
            </a:r>
            <a:r>
              <a:rPr lang="da-DK" dirty="0" smtClean="0"/>
              <a:t>heri.</a:t>
            </a:r>
          </a:p>
          <a:p>
            <a:pPr lvl="1"/>
            <a:r>
              <a:rPr lang="da-DK" dirty="0" smtClean="0"/>
              <a:t>hvordan </a:t>
            </a:r>
            <a:r>
              <a:rPr lang="da-DK" dirty="0"/>
              <a:t>de skaber mening i deres hverdagspraksis i </a:t>
            </a:r>
            <a:r>
              <a:rPr lang="da-DK" dirty="0" smtClean="0"/>
              <a:t>organisationen.</a:t>
            </a:r>
          </a:p>
          <a:p>
            <a:pPr lvl="1"/>
            <a:r>
              <a:rPr lang="da-DK" dirty="0" smtClean="0"/>
              <a:t>hvad </a:t>
            </a:r>
            <a:r>
              <a:rPr lang="da-DK" dirty="0"/>
              <a:t>de betragter som rigtigt og </a:t>
            </a:r>
            <a:r>
              <a:rPr lang="da-DK" dirty="0" smtClean="0"/>
              <a:t>forkert. </a:t>
            </a:r>
          </a:p>
          <a:p>
            <a:pPr lvl="1"/>
            <a:r>
              <a:rPr lang="da-DK" dirty="0" smtClean="0"/>
              <a:t>deres </a:t>
            </a:r>
            <a:r>
              <a:rPr lang="da-DK" dirty="0"/>
              <a:t>mål, værdier og grundlæggende antagelser. </a:t>
            </a:r>
          </a:p>
        </p:txBody>
      </p:sp>
    </p:spTree>
    <p:extLst>
      <p:ext uri="{BB962C8B-B14F-4D97-AF65-F5344CB8AC3E}">
        <p14:creationId xmlns:p14="http://schemas.microsoft.com/office/powerpoint/2010/main" val="165380701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Narrativ analyse</a:t>
            </a:r>
            <a:endParaRPr lang="da-DK" dirty="0"/>
          </a:p>
        </p:txBody>
      </p:sp>
      <p:sp>
        <p:nvSpPr>
          <p:cNvPr id="3" name="Pladsholder til indhold 2"/>
          <p:cNvSpPr>
            <a:spLocks noGrp="1"/>
          </p:cNvSpPr>
          <p:nvPr>
            <p:ph idx="1"/>
          </p:nvPr>
        </p:nvSpPr>
        <p:spPr>
          <a:xfrm>
            <a:off x="457200" y="1600200"/>
            <a:ext cx="8229600" cy="5088467"/>
          </a:xfrm>
        </p:spPr>
        <p:txBody>
          <a:bodyPr>
            <a:normAutofit/>
          </a:bodyPr>
          <a:lstStyle/>
          <a:p>
            <a:r>
              <a:rPr lang="da-DK" dirty="0" smtClean="0"/>
              <a:t>Formelle fortællinger</a:t>
            </a:r>
          </a:p>
          <a:p>
            <a:pPr lvl="1"/>
            <a:r>
              <a:rPr lang="da-DK" dirty="0" smtClean="0"/>
              <a:t>Officielle og planlagte fortællinger, fx på hjemmeside, i taler.</a:t>
            </a:r>
          </a:p>
          <a:p>
            <a:pPr lvl="1"/>
            <a:r>
              <a:rPr lang="da-DK" dirty="0" smtClean="0"/>
              <a:t>Konstruerede med et strategisk mål og </a:t>
            </a:r>
            <a:r>
              <a:rPr lang="da-DK" dirty="0" err="1" smtClean="0"/>
              <a:t>mhp</a:t>
            </a:r>
            <a:r>
              <a:rPr lang="da-DK" dirty="0" smtClean="0"/>
              <a:t>. at skabe en bestemt identitet for organisationen.</a:t>
            </a:r>
          </a:p>
          <a:p>
            <a:r>
              <a:rPr lang="da-DK" dirty="0" smtClean="0"/>
              <a:t>Uformelle fortællinger</a:t>
            </a:r>
          </a:p>
          <a:p>
            <a:pPr lvl="1"/>
            <a:r>
              <a:rPr lang="da-DK" dirty="0" smtClean="0"/>
              <a:t>Cirkulerer mellem medarbejderne i organisationen, når disse mødes uformelt fx </a:t>
            </a:r>
            <a:br>
              <a:rPr lang="da-DK" dirty="0" smtClean="0"/>
            </a:br>
            <a:r>
              <a:rPr lang="da-DK" dirty="0" smtClean="0"/>
              <a:t>ved kaffemaskinen eller i kantinen.</a:t>
            </a:r>
          </a:p>
          <a:p>
            <a:pPr lvl="1"/>
            <a:r>
              <a:rPr lang="da-DK" dirty="0"/>
              <a:t>E</a:t>
            </a:r>
            <a:r>
              <a:rPr lang="da-DK" dirty="0" smtClean="0"/>
              <a:t>r ikke planlagte og ikke styrede af ledelsen.</a:t>
            </a:r>
          </a:p>
        </p:txBody>
      </p:sp>
    </p:spTree>
    <p:extLst>
      <p:ext uri="{BB962C8B-B14F-4D97-AF65-F5344CB8AC3E}">
        <p14:creationId xmlns:p14="http://schemas.microsoft.com/office/powerpoint/2010/main" val="373914523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Narrativ analyse</a:t>
            </a:r>
            <a:endParaRPr lang="da-DK" dirty="0"/>
          </a:p>
        </p:txBody>
      </p:sp>
      <p:sp>
        <p:nvSpPr>
          <p:cNvPr id="3" name="Pladsholder til indhold 2"/>
          <p:cNvSpPr>
            <a:spLocks noGrp="1"/>
          </p:cNvSpPr>
          <p:nvPr>
            <p:ph idx="1"/>
          </p:nvPr>
        </p:nvSpPr>
        <p:spPr>
          <a:xfrm>
            <a:off x="457200" y="1600200"/>
            <a:ext cx="8229600" cy="5088467"/>
          </a:xfrm>
        </p:spPr>
        <p:txBody>
          <a:bodyPr>
            <a:normAutofit fontScale="70000" lnSpcReduction="20000"/>
          </a:bodyPr>
          <a:lstStyle/>
          <a:p>
            <a:pPr lvl="0"/>
            <a:r>
              <a:rPr lang="da-DK" sz="4800" dirty="0"/>
              <a:t>Hvem fortæller hvilke fortællinger? </a:t>
            </a:r>
            <a:endParaRPr lang="en-US" sz="4800" dirty="0"/>
          </a:p>
          <a:p>
            <a:pPr lvl="0"/>
            <a:r>
              <a:rPr lang="da-DK" sz="4800" dirty="0"/>
              <a:t>Hvad handler fortællingerne om? Fx hvilke emner, dilemmaer, problemer, løsninger, sejre og nederlag? Og hvad er plottet i fortællingerne?</a:t>
            </a:r>
            <a:endParaRPr lang="en-US" sz="4800" dirty="0"/>
          </a:p>
          <a:p>
            <a:pPr lvl="0"/>
            <a:r>
              <a:rPr lang="da-DK" sz="4800" dirty="0"/>
              <a:t>Hvordan bliver fortællingerne fortalt? Hvad er ’rigtigt’ og ’forkert’? Hvad er moralen? </a:t>
            </a:r>
            <a:endParaRPr lang="en-US" sz="4800" dirty="0"/>
          </a:p>
          <a:p>
            <a:pPr lvl="0"/>
            <a:r>
              <a:rPr lang="da-DK" sz="4800" dirty="0"/>
              <a:t>Hvem er castet i hvilke roller i fortællingen? Hvem er ’de gode’, ’de onde’, ’ofrene’, ’hjælperne’ og ’heltene’?</a:t>
            </a:r>
            <a:endParaRPr lang="en-US" sz="4800" dirty="0"/>
          </a:p>
          <a:p>
            <a:pPr marL="0" indent="0">
              <a:buNone/>
            </a:pPr>
            <a:endParaRPr lang="en-US" dirty="0"/>
          </a:p>
        </p:txBody>
      </p:sp>
    </p:spTree>
    <p:extLst>
      <p:ext uri="{BB962C8B-B14F-4D97-AF65-F5344CB8AC3E}">
        <p14:creationId xmlns:p14="http://schemas.microsoft.com/office/powerpoint/2010/main" val="135655033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Narrativ analyse</a:t>
            </a:r>
            <a:endParaRPr lang="da-DK" dirty="0"/>
          </a:p>
        </p:txBody>
      </p:sp>
      <p:sp>
        <p:nvSpPr>
          <p:cNvPr id="3" name="Pladsholder til indhold 2"/>
          <p:cNvSpPr>
            <a:spLocks noGrp="1"/>
          </p:cNvSpPr>
          <p:nvPr>
            <p:ph idx="1"/>
          </p:nvPr>
        </p:nvSpPr>
        <p:spPr>
          <a:xfrm>
            <a:off x="457200" y="1600200"/>
            <a:ext cx="8229600" cy="5088467"/>
          </a:xfrm>
        </p:spPr>
        <p:txBody>
          <a:bodyPr>
            <a:normAutofit fontScale="70000" lnSpcReduction="20000"/>
          </a:bodyPr>
          <a:lstStyle/>
          <a:p>
            <a:pPr lvl="0"/>
            <a:r>
              <a:rPr lang="da-DK" sz="4800" dirty="0"/>
              <a:t>Fortæller alle organisationens medlemmer de samme historier? Hvad kan eventuelle forskelle fortælle os om de forskellige måder at anskue organisationen og egen rolle, som eksisterer i organisationen?</a:t>
            </a:r>
            <a:endParaRPr lang="en-US" sz="4800" dirty="0"/>
          </a:p>
          <a:p>
            <a:pPr lvl="0"/>
            <a:r>
              <a:rPr lang="da-DK" sz="4800" dirty="0"/>
              <a:t>Hvad gør historien for den, der fortæller den? Hvilken identitet skaber historien for fortælleren? En vedkommende ’erfaren’, ’en snu ræv’, ’loyal mod ledelsen’ eller det modsatte?</a:t>
            </a:r>
            <a:endParaRPr lang="en-US" sz="4800" dirty="0"/>
          </a:p>
          <a:p>
            <a:pPr marL="0" indent="0">
              <a:buNone/>
            </a:pPr>
            <a:endParaRPr lang="en-US" dirty="0"/>
          </a:p>
        </p:txBody>
      </p:sp>
    </p:spTree>
    <p:extLst>
      <p:ext uri="{BB962C8B-B14F-4D97-AF65-F5344CB8AC3E}">
        <p14:creationId xmlns:p14="http://schemas.microsoft.com/office/powerpoint/2010/main" val="40524548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er kultur?</a:t>
            </a:r>
            <a:endParaRPr lang="da-DK" dirty="0"/>
          </a:p>
        </p:txBody>
      </p:sp>
      <p:sp>
        <p:nvSpPr>
          <p:cNvPr id="3" name="Pladsholder til indhold 2"/>
          <p:cNvSpPr>
            <a:spLocks noGrp="1"/>
          </p:cNvSpPr>
          <p:nvPr>
            <p:ph idx="1"/>
          </p:nvPr>
        </p:nvSpPr>
        <p:spPr>
          <a:xfrm>
            <a:off x="457200" y="1437394"/>
            <a:ext cx="8229600" cy="4947356"/>
          </a:xfrm>
        </p:spPr>
        <p:txBody>
          <a:bodyPr vert="horz" lIns="91440" tIns="45720" rIns="91440" bIns="45720" rtlCol="0" anchor="t">
            <a:noAutofit/>
          </a:bodyPr>
          <a:lstStyle/>
          <a:p>
            <a:r>
              <a:rPr lang="da-DK" dirty="0"/>
              <a:t>Kultur er et socialt fænomen, som opstår i sociale fællesskaber – i smågrupper, i institutioner, i organisationer og i samfund.</a:t>
            </a:r>
          </a:p>
          <a:p>
            <a:r>
              <a:rPr lang="da-DK" dirty="0"/>
              <a:t>Kultur er et system af mening og betydning</a:t>
            </a:r>
          </a:p>
          <a:p>
            <a:r>
              <a:rPr lang="da-DK" dirty="0"/>
              <a:t>Kultur skabes af mennesker gennem deres handlinger i forskellige sociale sammenhænge, hvor man hele tiden skaber, genskaber og forhandler mening og betydning (Berger og </a:t>
            </a:r>
            <a:r>
              <a:rPr lang="da-DK" dirty="0" err="1"/>
              <a:t>Luckman</a:t>
            </a:r>
            <a:r>
              <a:rPr lang="da-DK" dirty="0"/>
              <a:t> 1966). </a:t>
            </a:r>
          </a:p>
          <a:p>
            <a:r>
              <a:rPr lang="da-DK" dirty="0"/>
              <a:t>Kultur er dermed et dynamisk begreb.</a:t>
            </a:r>
          </a:p>
          <a:p>
            <a:endParaRPr lang="da-DK" dirty="0"/>
          </a:p>
        </p:txBody>
      </p:sp>
    </p:spTree>
    <p:extLst>
      <p:ext uri="{BB962C8B-B14F-4D97-AF65-F5344CB8AC3E}">
        <p14:creationId xmlns:p14="http://schemas.microsoft.com/office/powerpoint/2010/main" val="30376906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er kultur?</a:t>
            </a:r>
            <a:endParaRPr lang="da-DK" dirty="0"/>
          </a:p>
        </p:txBody>
      </p:sp>
      <p:sp>
        <p:nvSpPr>
          <p:cNvPr id="3" name="Pladsholder til indhold 2"/>
          <p:cNvSpPr>
            <a:spLocks noGrp="1"/>
          </p:cNvSpPr>
          <p:nvPr>
            <p:ph idx="1"/>
          </p:nvPr>
        </p:nvSpPr>
        <p:spPr>
          <a:xfrm>
            <a:off x="457200" y="1600200"/>
            <a:ext cx="8503356" cy="5144911"/>
          </a:xfrm>
        </p:spPr>
        <p:txBody>
          <a:bodyPr vert="horz" lIns="91440" tIns="45720" rIns="91440" bIns="45720" rtlCol="0" anchor="t">
            <a:normAutofit fontScale="92500" lnSpcReduction="10000"/>
          </a:bodyPr>
          <a:lstStyle/>
          <a:p>
            <a:r>
              <a:rPr lang="da-DK" dirty="0"/>
              <a:t>Begrebet kultur dækker over de værdier, normer, rationaler og den sociale praksis, som er fremherskende i en bestemt gruppe.</a:t>
            </a:r>
          </a:p>
          <a:p>
            <a:r>
              <a:rPr lang="da-DK" dirty="0"/>
              <a:t>Kultur er et </a:t>
            </a:r>
            <a:r>
              <a:rPr lang="da-DK" i="1" dirty="0"/>
              <a:t>net af betydninger</a:t>
            </a:r>
            <a:r>
              <a:rPr lang="da-DK" dirty="0"/>
              <a:t> (</a:t>
            </a:r>
            <a:r>
              <a:rPr lang="da-DK" dirty="0" err="1"/>
              <a:t>Geertz</a:t>
            </a:r>
            <a:r>
              <a:rPr lang="da-DK" dirty="0"/>
              <a:t> 1973).</a:t>
            </a:r>
          </a:p>
          <a:p>
            <a:r>
              <a:rPr lang="da-DK" dirty="0"/>
              <a:t>Handler om: </a:t>
            </a:r>
          </a:p>
          <a:p>
            <a:pPr lvl="1"/>
            <a:r>
              <a:rPr lang="da-DK" dirty="0" smtClean="0"/>
              <a:t>Hvordan </a:t>
            </a:r>
            <a:r>
              <a:rPr lang="da-DK" dirty="0"/>
              <a:t>opfører man sig? Hvad gør og siger man</a:t>
            </a:r>
            <a:r>
              <a:rPr lang="da-DK" dirty="0" smtClean="0"/>
              <a:t>?</a:t>
            </a:r>
          </a:p>
          <a:p>
            <a:pPr lvl="1"/>
            <a:r>
              <a:rPr lang="da-DK" dirty="0" smtClean="0"/>
              <a:t>Hvad </a:t>
            </a:r>
            <a:r>
              <a:rPr lang="da-DK" dirty="0"/>
              <a:t>betragtes som vigtigt og rigtigt? </a:t>
            </a:r>
          </a:p>
          <a:p>
            <a:pPr lvl="1"/>
            <a:r>
              <a:rPr lang="da-DK" dirty="0" smtClean="0"/>
              <a:t>Hvad </a:t>
            </a:r>
            <a:r>
              <a:rPr lang="da-DK" dirty="0"/>
              <a:t>lægger man vægt på? </a:t>
            </a:r>
            <a:endParaRPr lang="da-DK" dirty="0" smtClean="0"/>
          </a:p>
          <a:p>
            <a:pPr lvl="1"/>
            <a:r>
              <a:rPr lang="da-DK" dirty="0" smtClean="0"/>
              <a:t>Hvad </a:t>
            </a:r>
            <a:r>
              <a:rPr lang="da-DK" dirty="0"/>
              <a:t>giver status – eller det modsatte? </a:t>
            </a:r>
            <a:endParaRPr lang="da-DK" dirty="0" smtClean="0"/>
          </a:p>
          <a:p>
            <a:pPr lvl="1"/>
            <a:r>
              <a:rPr lang="da-DK" dirty="0" smtClean="0"/>
              <a:t>Hvordan </a:t>
            </a:r>
            <a:r>
              <a:rPr lang="da-DK" dirty="0"/>
              <a:t>anskuer man sin egen og organisationens rolle? </a:t>
            </a:r>
            <a:r>
              <a:rPr lang="da-DK" dirty="0" smtClean="0"/>
              <a:t>							</a:t>
            </a:r>
            <a:r>
              <a:rPr lang="da-DK" sz="2400" dirty="0" smtClean="0"/>
              <a:t>(se </a:t>
            </a:r>
            <a:r>
              <a:rPr lang="da-DK" sz="2400" dirty="0"/>
              <a:t>fx Bourdieu 1977)</a:t>
            </a:r>
          </a:p>
        </p:txBody>
      </p:sp>
    </p:spTree>
    <p:extLst>
      <p:ext uri="{BB962C8B-B14F-4D97-AF65-F5344CB8AC3E}">
        <p14:creationId xmlns:p14="http://schemas.microsoft.com/office/powerpoint/2010/main" val="22403716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Kultur på flere niveauer</a:t>
            </a:r>
            <a:endParaRPr lang="da-DK" dirty="0"/>
          </a:p>
        </p:txBody>
      </p:sp>
      <p:sp>
        <p:nvSpPr>
          <p:cNvPr id="3" name="Pladsholder til indhold 2"/>
          <p:cNvSpPr>
            <a:spLocks noGrp="1"/>
          </p:cNvSpPr>
          <p:nvPr>
            <p:ph idx="1"/>
          </p:nvPr>
        </p:nvSpPr>
        <p:spPr/>
        <p:txBody>
          <a:bodyPr/>
          <a:lstStyle/>
          <a:p>
            <a:r>
              <a:rPr lang="da-DK" dirty="0" smtClean="0"/>
              <a:t>Kulturen er skabt af mennesker og kan ændres af mennesker.</a:t>
            </a:r>
          </a:p>
          <a:p>
            <a:r>
              <a:rPr lang="da-DK" dirty="0" smtClean="0"/>
              <a:t>Kultur eksisterer på en række niveauer – fra det helt lokale til det helt globale niveau.</a:t>
            </a:r>
          </a:p>
          <a:p>
            <a:r>
              <a:rPr lang="da-DK" dirty="0" smtClean="0"/>
              <a:t>Alle mennesker er en del af flere kulturelle systemer på samme tid, og man kan vælge at gøre en eller flere af disse kulturelle niveauer relevante i den daglige praksis.</a:t>
            </a:r>
          </a:p>
          <a:p>
            <a:endParaRPr lang="da-DK" dirty="0" smtClean="0"/>
          </a:p>
          <a:p>
            <a:endParaRPr lang="da-DK" dirty="0"/>
          </a:p>
        </p:txBody>
      </p:sp>
    </p:spTree>
    <p:extLst>
      <p:ext uri="{BB962C8B-B14F-4D97-AF65-F5344CB8AC3E}">
        <p14:creationId xmlns:p14="http://schemas.microsoft.com/office/powerpoint/2010/main" val="4504958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Kultur på mange niveauer</a:t>
            </a:r>
            <a:endParaRPr lang="da-DK" dirty="0"/>
          </a:p>
        </p:txBody>
      </p:sp>
      <p:pic>
        <p:nvPicPr>
          <p:cNvPr id="4" name="Billede 3" descr="Screen Shot 2015-07-30 at 11.41.3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9656" y="1273512"/>
            <a:ext cx="5606344" cy="5584487"/>
          </a:xfrm>
          <a:prstGeom prst="rect">
            <a:avLst/>
          </a:prstGeom>
        </p:spPr>
      </p:pic>
      <p:sp>
        <p:nvSpPr>
          <p:cNvPr id="5" name="Tekstfelt 4"/>
          <p:cNvSpPr txBox="1"/>
          <p:nvPr/>
        </p:nvSpPr>
        <p:spPr>
          <a:xfrm>
            <a:off x="6406444" y="5996674"/>
            <a:ext cx="2737556" cy="738664"/>
          </a:xfrm>
          <a:prstGeom prst="rect">
            <a:avLst/>
          </a:prstGeom>
          <a:noFill/>
        </p:spPr>
        <p:txBody>
          <a:bodyPr wrap="square" rtlCol="0">
            <a:spAutoFit/>
          </a:bodyPr>
          <a:lstStyle/>
          <a:p>
            <a:r>
              <a:rPr lang="da-DK" sz="1400" dirty="0" smtClean="0"/>
              <a:t>(Gravengaard og Rimestad </a:t>
            </a:r>
            <a:r>
              <a:rPr lang="da-DK" sz="1400" dirty="0" smtClean="0"/>
              <a:t>2015. </a:t>
            </a:r>
            <a:r>
              <a:rPr lang="da-DK" sz="1400" dirty="0"/>
              <a:t>Inspireret af: </a:t>
            </a:r>
            <a:r>
              <a:rPr lang="da-DK" sz="1400" dirty="0" err="1"/>
              <a:t>Shoemaker</a:t>
            </a:r>
            <a:r>
              <a:rPr lang="da-DK" sz="1400" dirty="0"/>
              <a:t> og Reese 1996; Reese 2001; Blom </a:t>
            </a:r>
            <a:r>
              <a:rPr lang="da-DK" sz="1400" dirty="0" smtClean="0"/>
              <a:t>2014</a:t>
            </a:r>
            <a:r>
              <a:rPr lang="da-DK" sz="1400" dirty="0" smtClean="0"/>
              <a:t>)</a:t>
            </a:r>
            <a:endParaRPr lang="da-DK" sz="1400" dirty="0"/>
          </a:p>
        </p:txBody>
      </p:sp>
    </p:spTree>
    <p:extLst>
      <p:ext uri="{BB962C8B-B14F-4D97-AF65-F5344CB8AC3E}">
        <p14:creationId xmlns:p14="http://schemas.microsoft.com/office/powerpoint/2010/main" val="13942172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er organisationskultur?</a:t>
            </a:r>
            <a:endParaRPr lang="da-DK" dirty="0"/>
          </a:p>
        </p:txBody>
      </p:sp>
      <p:sp>
        <p:nvSpPr>
          <p:cNvPr id="3" name="Pladsholder til indhold 2"/>
          <p:cNvSpPr>
            <a:spLocks noGrp="1"/>
          </p:cNvSpPr>
          <p:nvPr>
            <p:ph idx="1"/>
          </p:nvPr>
        </p:nvSpPr>
        <p:spPr>
          <a:xfrm>
            <a:off x="457200" y="1600200"/>
            <a:ext cx="8229600" cy="5257800"/>
          </a:xfrm>
        </p:spPr>
        <p:txBody>
          <a:bodyPr>
            <a:normAutofit/>
          </a:bodyPr>
          <a:lstStyle/>
          <a:p>
            <a:r>
              <a:rPr lang="da-DK" dirty="0" smtClean="0"/>
              <a:t>Den </a:t>
            </a:r>
            <a:r>
              <a:rPr lang="da-DK" dirty="0"/>
              <a:t>fælles praksis og sprogbrug samt fælles forståelser, normer, værdier, regler, viden og rutiner, som eksisterer i en given organisation (</a:t>
            </a:r>
            <a:r>
              <a:rPr lang="da-DK" dirty="0" err="1"/>
              <a:t>Sathe</a:t>
            </a:r>
            <a:r>
              <a:rPr lang="da-DK" dirty="0"/>
              <a:t> 1985; </a:t>
            </a:r>
            <a:r>
              <a:rPr lang="da-DK" dirty="0" err="1"/>
              <a:t>Sergiovanni</a:t>
            </a:r>
            <a:r>
              <a:rPr lang="da-DK" dirty="0"/>
              <a:t> og </a:t>
            </a:r>
            <a:r>
              <a:rPr lang="da-DK" dirty="0" err="1"/>
              <a:t>Corbally</a:t>
            </a:r>
            <a:r>
              <a:rPr lang="da-DK" dirty="0"/>
              <a:t> 1984). </a:t>
            </a:r>
            <a:endParaRPr lang="da-DK" dirty="0" smtClean="0"/>
          </a:p>
        </p:txBody>
      </p:sp>
    </p:spTree>
    <p:extLst>
      <p:ext uri="{BB962C8B-B14F-4D97-AF65-F5344CB8AC3E}">
        <p14:creationId xmlns:p14="http://schemas.microsoft.com/office/powerpoint/2010/main" val="60972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Hvad er organisationskultur?</a:t>
            </a:r>
            <a:endParaRPr lang="da-DK" dirty="0"/>
          </a:p>
        </p:txBody>
      </p:sp>
      <p:sp>
        <p:nvSpPr>
          <p:cNvPr id="3" name="Pladsholder til indhold 2"/>
          <p:cNvSpPr>
            <a:spLocks noGrp="1"/>
          </p:cNvSpPr>
          <p:nvPr>
            <p:ph idx="1"/>
          </p:nvPr>
        </p:nvSpPr>
        <p:spPr>
          <a:xfrm>
            <a:off x="457200" y="1600200"/>
            <a:ext cx="8229600" cy="5257800"/>
          </a:xfrm>
        </p:spPr>
        <p:txBody>
          <a:bodyPr>
            <a:normAutofit/>
          </a:bodyPr>
          <a:lstStyle/>
          <a:p>
            <a:r>
              <a:rPr lang="da-DK" dirty="0" smtClean="0"/>
              <a:t>Organisationskulturen </a:t>
            </a:r>
            <a:r>
              <a:rPr lang="da-DK" dirty="0"/>
              <a:t>skabes, genskabes og forhandles i hverdagspraksis, når individerne </a:t>
            </a:r>
            <a:r>
              <a:rPr lang="da-DK" dirty="0" smtClean="0"/>
              <a:t>i </a:t>
            </a:r>
            <a:r>
              <a:rPr lang="da-DK" dirty="0"/>
              <a:t>en organisation trækker på de regler og ressourcer og det system af mening og betydning, som udgør organisationskulturen (Giddens </a:t>
            </a:r>
            <a:r>
              <a:rPr lang="da-DK" dirty="0" smtClean="0"/>
              <a:t>1984; </a:t>
            </a:r>
            <a:r>
              <a:rPr lang="da-DK" dirty="0" err="1"/>
              <a:t>Moerman</a:t>
            </a:r>
            <a:r>
              <a:rPr lang="da-DK" dirty="0"/>
              <a:t> 1988). </a:t>
            </a:r>
          </a:p>
        </p:txBody>
      </p:sp>
    </p:spTree>
    <p:extLst>
      <p:ext uri="{BB962C8B-B14F-4D97-AF65-F5344CB8AC3E}">
        <p14:creationId xmlns:p14="http://schemas.microsoft.com/office/powerpoint/2010/main" val="36609853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11723</TotalTime>
  <Words>1988</Words>
  <Application>Microsoft Macintosh PowerPoint</Application>
  <PresentationFormat>Skærmshow (4:3)</PresentationFormat>
  <Paragraphs>191</Paragraphs>
  <Slides>33</Slides>
  <Notes>33</Notes>
  <HiddenSlides>0</HiddenSlides>
  <MMClips>0</MMClips>
  <ScaleCrop>false</ScaleCrop>
  <HeadingPairs>
    <vt:vector size="4" baseType="variant">
      <vt:variant>
        <vt:lpstr>Tema</vt:lpstr>
      </vt:variant>
      <vt:variant>
        <vt:i4>1</vt:i4>
      </vt:variant>
      <vt:variant>
        <vt:lpstr>Diastitler</vt:lpstr>
      </vt:variant>
      <vt:variant>
        <vt:i4>33</vt:i4>
      </vt:variant>
    </vt:vector>
  </HeadingPairs>
  <TitlesOfParts>
    <vt:vector size="34" baseType="lpstr">
      <vt:lpstr>Kontortema</vt:lpstr>
      <vt:lpstr>Organisationskultur</vt:lpstr>
      <vt:lpstr>Agenda</vt:lpstr>
      <vt:lpstr>PowerPoint-præsentation</vt:lpstr>
      <vt:lpstr>Hvad er kultur?</vt:lpstr>
      <vt:lpstr>Hvad er kultur?</vt:lpstr>
      <vt:lpstr>Kultur på flere niveauer</vt:lpstr>
      <vt:lpstr>Kultur på mange niveauer</vt:lpstr>
      <vt:lpstr>Hvad er organisationskultur?</vt:lpstr>
      <vt:lpstr>Hvad er organisationskultur?</vt:lpstr>
      <vt:lpstr>Organisationskultur</vt:lpstr>
      <vt:lpstr>Organisationskultur</vt:lpstr>
      <vt:lpstr>Organisationskultur</vt:lpstr>
      <vt:lpstr>PowerPoint-præsentation</vt:lpstr>
      <vt:lpstr>Artefakterne</vt:lpstr>
      <vt:lpstr>Skueværdierne</vt:lpstr>
      <vt:lpstr>De grundlæggende antagelser</vt:lpstr>
      <vt:lpstr>Subkulturer</vt:lpstr>
      <vt:lpstr>Forskellige kulturer på redaktionerne</vt:lpstr>
      <vt:lpstr>Forskellige kulturer på redaktionerne</vt:lpstr>
      <vt:lpstr>Forskellige kulturer på redaktionerne</vt:lpstr>
      <vt:lpstr>Skueværdier for praktikperioden</vt:lpstr>
      <vt:lpstr>Grundlæggende antagelser i praktikperioden</vt:lpstr>
      <vt:lpstr>At analysere organisationskultur</vt:lpstr>
      <vt:lpstr>At analysere organisationskultur</vt:lpstr>
      <vt:lpstr>At analysere organisationskultur</vt:lpstr>
      <vt:lpstr>Sprogvidenskabelige metoder</vt:lpstr>
      <vt:lpstr>Diskursanalyse</vt:lpstr>
      <vt:lpstr>Konversationsanalyse</vt:lpstr>
      <vt:lpstr>Retorisk analyse</vt:lpstr>
      <vt:lpstr>Narrativ analyse</vt:lpstr>
      <vt:lpstr>Narrativ analyse</vt:lpstr>
      <vt:lpstr>Narrativ analyse</vt:lpstr>
      <vt:lpstr>Narrativ analyse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Organisationskultur</dc:title>
  <dc:creator>Gitte Gravengaard</dc:creator>
  <cp:lastModifiedBy>Gitte Gravengaard</cp:lastModifiedBy>
  <cp:revision>40</cp:revision>
  <dcterms:created xsi:type="dcterms:W3CDTF">2015-07-30T09:30:54Z</dcterms:created>
  <dcterms:modified xsi:type="dcterms:W3CDTF">2015-08-25T17:38:12Z</dcterms:modified>
</cp:coreProperties>
</file>