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71" r:id="rId5"/>
    <p:sldId id="257" r:id="rId6"/>
    <p:sldId id="258" r:id="rId7"/>
    <p:sldId id="259" r:id="rId8"/>
    <p:sldId id="260" r:id="rId9"/>
    <p:sldId id="264" r:id="rId10"/>
    <p:sldId id="261" r:id="rId11"/>
    <p:sldId id="262" r:id="rId12"/>
    <p:sldId id="263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60"/>
  </p:normalViewPr>
  <p:slideViewPr>
    <p:cSldViewPr>
      <p:cViewPr varScale="1">
        <p:scale>
          <a:sx n="90" d="100"/>
          <a:sy n="90" d="100"/>
        </p:scale>
        <p:origin x="-104" y="-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3191D-7E70-4E11-8ED0-87F7D02E910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B33E3CE-7FDA-4DA7-8074-90BF820312D8}">
      <dgm:prSet phldrT="[Tekst]"/>
      <dgm:spPr/>
      <dgm:t>
        <a:bodyPr/>
        <a:lstStyle/>
        <a:p>
          <a:r>
            <a:rPr lang="da-DK" dirty="0" smtClean="0"/>
            <a:t>Hyrdehund</a:t>
          </a:r>
          <a:endParaRPr lang="da-DK" dirty="0"/>
        </a:p>
      </dgm:t>
    </dgm:pt>
    <dgm:pt modelId="{CED0EF07-EFA1-437F-9919-A6819A17C8DA}" type="parTrans" cxnId="{DE5C6600-9CAF-4B12-9394-25D93ACE0281}">
      <dgm:prSet/>
      <dgm:spPr/>
      <dgm:t>
        <a:bodyPr/>
        <a:lstStyle/>
        <a:p>
          <a:endParaRPr lang="da-DK"/>
        </a:p>
      </dgm:t>
    </dgm:pt>
    <dgm:pt modelId="{A7020406-1B23-4477-8B1F-AD087B4CD628}" type="sibTrans" cxnId="{DE5C6600-9CAF-4B12-9394-25D93ACE0281}">
      <dgm:prSet/>
      <dgm:spPr/>
      <dgm:t>
        <a:bodyPr/>
        <a:lstStyle/>
        <a:p>
          <a:endParaRPr lang="da-DK"/>
        </a:p>
      </dgm:t>
    </dgm:pt>
    <dgm:pt modelId="{CE8F30E0-8369-456E-B316-05E0143B405F}">
      <dgm:prSet phldrT="[Tekst]"/>
      <dgm:spPr/>
      <dgm:t>
        <a:bodyPr/>
        <a:lstStyle/>
        <a:p>
          <a:r>
            <a:rPr lang="da-DK" dirty="0" smtClean="0"/>
            <a:t>Redningshund</a:t>
          </a:r>
          <a:endParaRPr lang="da-DK" dirty="0"/>
        </a:p>
      </dgm:t>
    </dgm:pt>
    <dgm:pt modelId="{4F65929B-FD96-4CD4-B901-B1625A11F340}" type="parTrans" cxnId="{096ECEEF-8848-4757-9BC7-D74A85B24D77}">
      <dgm:prSet/>
      <dgm:spPr/>
      <dgm:t>
        <a:bodyPr/>
        <a:lstStyle/>
        <a:p>
          <a:endParaRPr lang="da-DK"/>
        </a:p>
      </dgm:t>
    </dgm:pt>
    <dgm:pt modelId="{8E6BB8C9-8B18-4979-B7E1-5D56BF0D9F38}" type="sibTrans" cxnId="{096ECEEF-8848-4757-9BC7-D74A85B24D77}">
      <dgm:prSet/>
      <dgm:spPr/>
      <dgm:t>
        <a:bodyPr/>
        <a:lstStyle/>
        <a:p>
          <a:endParaRPr lang="da-DK"/>
        </a:p>
      </dgm:t>
    </dgm:pt>
    <dgm:pt modelId="{86F25A53-F4DD-432E-A4C4-3DFBF9A0A87E}">
      <dgm:prSet phldrT="[Tekst]"/>
      <dgm:spPr/>
      <dgm:t>
        <a:bodyPr/>
        <a:lstStyle/>
        <a:p>
          <a:r>
            <a:rPr lang="da-DK" dirty="0" smtClean="0"/>
            <a:t>Vagthund</a:t>
          </a:r>
          <a:endParaRPr lang="da-DK" dirty="0"/>
        </a:p>
      </dgm:t>
    </dgm:pt>
    <dgm:pt modelId="{6AC14DD9-5273-4C32-B345-59288A1749B7}" type="parTrans" cxnId="{16705C92-4474-4B8F-BD68-5BD794EE21DB}">
      <dgm:prSet/>
      <dgm:spPr/>
      <dgm:t>
        <a:bodyPr/>
        <a:lstStyle/>
        <a:p>
          <a:endParaRPr lang="da-DK"/>
        </a:p>
      </dgm:t>
    </dgm:pt>
    <dgm:pt modelId="{600F6A67-6E6B-4F18-8087-F40A1A009E22}" type="sibTrans" cxnId="{16705C92-4474-4B8F-BD68-5BD794EE21DB}">
      <dgm:prSet/>
      <dgm:spPr/>
      <dgm:t>
        <a:bodyPr/>
        <a:lstStyle/>
        <a:p>
          <a:endParaRPr lang="da-DK"/>
        </a:p>
      </dgm:t>
    </dgm:pt>
    <dgm:pt modelId="{A38014E6-E81D-4D6A-9D7B-7DE291DB4E25}">
      <dgm:prSet phldrT="[Tekst]"/>
      <dgm:spPr/>
      <dgm:t>
        <a:bodyPr/>
        <a:lstStyle/>
        <a:p>
          <a:r>
            <a:rPr lang="da-DK" dirty="0" smtClean="0"/>
            <a:t>Jagthund</a:t>
          </a:r>
          <a:endParaRPr lang="da-DK" dirty="0"/>
        </a:p>
      </dgm:t>
    </dgm:pt>
    <dgm:pt modelId="{7C5F9CDC-D0C1-47C7-B643-3EA56F9C33E9}" type="parTrans" cxnId="{E390ABEB-212E-45CA-B36B-7206DDB15E74}">
      <dgm:prSet/>
      <dgm:spPr/>
      <dgm:t>
        <a:bodyPr/>
        <a:lstStyle/>
        <a:p>
          <a:endParaRPr lang="da-DK"/>
        </a:p>
      </dgm:t>
    </dgm:pt>
    <dgm:pt modelId="{4D3674AA-0C17-4B04-BF81-573DEA2D0573}" type="sibTrans" cxnId="{E390ABEB-212E-45CA-B36B-7206DDB15E74}">
      <dgm:prSet/>
      <dgm:spPr/>
      <dgm:t>
        <a:bodyPr/>
        <a:lstStyle/>
        <a:p>
          <a:endParaRPr lang="da-DK"/>
        </a:p>
      </dgm:t>
    </dgm:pt>
    <dgm:pt modelId="{0B87B955-BF86-4257-9736-7B63566C2C3F}" type="pres">
      <dgm:prSet presAssocID="{39B3191D-7E70-4E11-8ED0-87F7D02E910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7AFA99-ED7F-4119-997D-6989C8DB0206}" type="pres">
      <dgm:prSet presAssocID="{39B3191D-7E70-4E11-8ED0-87F7D02E9105}" presName="diamond" presStyleLbl="bgShp" presStyleIdx="0" presStyleCnt="1"/>
      <dgm:spPr/>
    </dgm:pt>
    <dgm:pt modelId="{D99BC19F-FC24-4997-A43F-EA29ED697B89}" type="pres">
      <dgm:prSet presAssocID="{39B3191D-7E70-4E11-8ED0-87F7D02E9105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B417D-C290-4D4B-8045-6ACECC4CE4F1}" type="pres">
      <dgm:prSet presAssocID="{39B3191D-7E70-4E11-8ED0-87F7D02E9105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1B98BB-9123-40BA-B6BA-5B86C0BF59C7}" type="pres">
      <dgm:prSet presAssocID="{39B3191D-7E70-4E11-8ED0-87F7D02E9105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D5C25-06BB-4001-A36C-2FC72185E5BF}" type="pres">
      <dgm:prSet presAssocID="{39B3191D-7E70-4E11-8ED0-87F7D02E9105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064E40-257D-468D-84DC-C096B5FF27B1}" type="presOf" srcId="{4B33E3CE-7FDA-4DA7-8074-90BF820312D8}" destId="{D99BC19F-FC24-4997-A43F-EA29ED697B89}" srcOrd="0" destOrd="0" presId="urn:microsoft.com/office/officeart/2005/8/layout/matrix3"/>
    <dgm:cxn modelId="{5E8A5A81-5ACE-48CF-AE51-6C7D36CB745C}" type="presOf" srcId="{86F25A53-F4DD-432E-A4C4-3DFBF9A0A87E}" destId="{3C1B98BB-9123-40BA-B6BA-5B86C0BF59C7}" srcOrd="0" destOrd="0" presId="urn:microsoft.com/office/officeart/2005/8/layout/matrix3"/>
    <dgm:cxn modelId="{16705C92-4474-4B8F-BD68-5BD794EE21DB}" srcId="{39B3191D-7E70-4E11-8ED0-87F7D02E9105}" destId="{86F25A53-F4DD-432E-A4C4-3DFBF9A0A87E}" srcOrd="2" destOrd="0" parTransId="{6AC14DD9-5273-4C32-B345-59288A1749B7}" sibTransId="{600F6A67-6E6B-4F18-8087-F40A1A009E22}"/>
    <dgm:cxn modelId="{DE5C6600-9CAF-4B12-9394-25D93ACE0281}" srcId="{39B3191D-7E70-4E11-8ED0-87F7D02E9105}" destId="{4B33E3CE-7FDA-4DA7-8074-90BF820312D8}" srcOrd="0" destOrd="0" parTransId="{CED0EF07-EFA1-437F-9919-A6819A17C8DA}" sibTransId="{A7020406-1B23-4477-8B1F-AD087B4CD628}"/>
    <dgm:cxn modelId="{E68F65A0-1D19-4242-9809-62E6C079B9FA}" type="presOf" srcId="{CE8F30E0-8369-456E-B316-05E0143B405F}" destId="{4AAB417D-C290-4D4B-8045-6ACECC4CE4F1}" srcOrd="0" destOrd="0" presId="urn:microsoft.com/office/officeart/2005/8/layout/matrix3"/>
    <dgm:cxn modelId="{096ECEEF-8848-4757-9BC7-D74A85B24D77}" srcId="{39B3191D-7E70-4E11-8ED0-87F7D02E9105}" destId="{CE8F30E0-8369-456E-B316-05E0143B405F}" srcOrd="1" destOrd="0" parTransId="{4F65929B-FD96-4CD4-B901-B1625A11F340}" sibTransId="{8E6BB8C9-8B18-4979-B7E1-5D56BF0D9F38}"/>
    <dgm:cxn modelId="{A4553199-7407-4B4E-AA18-8935BC979832}" type="presOf" srcId="{A38014E6-E81D-4D6A-9D7B-7DE291DB4E25}" destId="{F62D5C25-06BB-4001-A36C-2FC72185E5BF}" srcOrd="0" destOrd="0" presId="urn:microsoft.com/office/officeart/2005/8/layout/matrix3"/>
    <dgm:cxn modelId="{E390ABEB-212E-45CA-B36B-7206DDB15E74}" srcId="{39B3191D-7E70-4E11-8ED0-87F7D02E9105}" destId="{A38014E6-E81D-4D6A-9D7B-7DE291DB4E25}" srcOrd="3" destOrd="0" parTransId="{7C5F9CDC-D0C1-47C7-B643-3EA56F9C33E9}" sibTransId="{4D3674AA-0C17-4B04-BF81-573DEA2D0573}"/>
    <dgm:cxn modelId="{1619F1FF-9D8C-4043-945F-152C47222459}" type="presOf" srcId="{39B3191D-7E70-4E11-8ED0-87F7D02E9105}" destId="{0B87B955-BF86-4257-9736-7B63566C2C3F}" srcOrd="0" destOrd="0" presId="urn:microsoft.com/office/officeart/2005/8/layout/matrix3"/>
    <dgm:cxn modelId="{233D572B-B9C3-4FFA-9AC6-F6250098A7BA}" type="presParOf" srcId="{0B87B955-BF86-4257-9736-7B63566C2C3F}" destId="{377AFA99-ED7F-4119-997D-6989C8DB0206}" srcOrd="0" destOrd="0" presId="urn:microsoft.com/office/officeart/2005/8/layout/matrix3"/>
    <dgm:cxn modelId="{0E7640F6-2AF1-4ECD-8CA5-E623E3303FF8}" type="presParOf" srcId="{0B87B955-BF86-4257-9736-7B63566C2C3F}" destId="{D99BC19F-FC24-4997-A43F-EA29ED697B89}" srcOrd="1" destOrd="0" presId="urn:microsoft.com/office/officeart/2005/8/layout/matrix3"/>
    <dgm:cxn modelId="{81ECCBBE-A9E4-489B-9338-789D85EC93E3}" type="presParOf" srcId="{0B87B955-BF86-4257-9736-7B63566C2C3F}" destId="{4AAB417D-C290-4D4B-8045-6ACECC4CE4F1}" srcOrd="2" destOrd="0" presId="urn:microsoft.com/office/officeart/2005/8/layout/matrix3"/>
    <dgm:cxn modelId="{7B380D54-27FB-4A1D-9ECF-2C8314C42629}" type="presParOf" srcId="{0B87B955-BF86-4257-9736-7B63566C2C3F}" destId="{3C1B98BB-9123-40BA-B6BA-5B86C0BF59C7}" srcOrd="3" destOrd="0" presId="urn:microsoft.com/office/officeart/2005/8/layout/matrix3"/>
    <dgm:cxn modelId="{DA3D0A26-7B8C-468D-9751-E8353757A1C7}" type="presParOf" srcId="{0B87B955-BF86-4257-9736-7B63566C2C3F}" destId="{F62D5C25-06BB-4001-A36C-2FC72185E5B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AFA99-ED7F-4119-997D-6989C8DB0206}">
      <dsp:nvSpPr>
        <dsp:cNvPr id="0" name=""/>
        <dsp:cNvSpPr/>
      </dsp:nvSpPr>
      <dsp:spPr>
        <a:xfrm>
          <a:off x="1644922" y="0"/>
          <a:ext cx="3993307" cy="3993307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BC19F-FC24-4997-A43F-EA29ED697B89}">
      <dsp:nvSpPr>
        <dsp:cNvPr id="0" name=""/>
        <dsp:cNvSpPr/>
      </dsp:nvSpPr>
      <dsp:spPr>
        <a:xfrm>
          <a:off x="2024286" y="379364"/>
          <a:ext cx="1557389" cy="1557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/>
            <a:t>Hyrdehund</a:t>
          </a:r>
          <a:endParaRPr lang="da-DK" sz="1700" kern="1200" dirty="0"/>
        </a:p>
      </dsp:txBody>
      <dsp:txXfrm>
        <a:off x="2100311" y="455389"/>
        <a:ext cx="1405339" cy="1405339"/>
      </dsp:txXfrm>
    </dsp:sp>
    <dsp:sp modelId="{4AAB417D-C290-4D4B-8045-6ACECC4CE4F1}">
      <dsp:nvSpPr>
        <dsp:cNvPr id="0" name=""/>
        <dsp:cNvSpPr/>
      </dsp:nvSpPr>
      <dsp:spPr>
        <a:xfrm>
          <a:off x="3701475" y="379364"/>
          <a:ext cx="1557389" cy="1557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/>
            <a:t>Redningshund</a:t>
          </a:r>
          <a:endParaRPr lang="da-DK" sz="1700" kern="1200" dirty="0"/>
        </a:p>
      </dsp:txBody>
      <dsp:txXfrm>
        <a:off x="3777500" y="455389"/>
        <a:ext cx="1405339" cy="1405339"/>
      </dsp:txXfrm>
    </dsp:sp>
    <dsp:sp modelId="{3C1B98BB-9123-40BA-B6BA-5B86C0BF59C7}">
      <dsp:nvSpPr>
        <dsp:cNvPr id="0" name=""/>
        <dsp:cNvSpPr/>
      </dsp:nvSpPr>
      <dsp:spPr>
        <a:xfrm>
          <a:off x="2024286" y="2056553"/>
          <a:ext cx="1557389" cy="1557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/>
            <a:t>Vagthund</a:t>
          </a:r>
          <a:endParaRPr lang="da-DK" sz="1700" kern="1200" dirty="0"/>
        </a:p>
      </dsp:txBody>
      <dsp:txXfrm>
        <a:off x="2100311" y="2132578"/>
        <a:ext cx="1405339" cy="1405339"/>
      </dsp:txXfrm>
    </dsp:sp>
    <dsp:sp modelId="{F62D5C25-06BB-4001-A36C-2FC72185E5BF}">
      <dsp:nvSpPr>
        <dsp:cNvPr id="0" name=""/>
        <dsp:cNvSpPr/>
      </dsp:nvSpPr>
      <dsp:spPr>
        <a:xfrm>
          <a:off x="3701475" y="2056553"/>
          <a:ext cx="1557389" cy="15573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/>
            <a:t>Jagthund</a:t>
          </a:r>
          <a:endParaRPr lang="da-DK" sz="1700" kern="1200" dirty="0"/>
        </a:p>
      </dsp:txBody>
      <dsp:txXfrm>
        <a:off x="3777500" y="2132578"/>
        <a:ext cx="1405339" cy="140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F33F4-AF5E-4999-999C-2AE823E8D02E}" type="datetimeFigureOut">
              <a:rPr lang="en-US"/>
              <a:t>25/08/15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FAAEF-9E7A-422E-843C-FAEEEBA76B97}" type="slidenum">
              <a:rPr lang="en-US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4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43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87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13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66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91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5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5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81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45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83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56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26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55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53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FAAEF-9E7A-422E-843C-FAEEEBA76B97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979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669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071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103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776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368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861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550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879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124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93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D576-0F88-4CC3-B5CA-FBCFE885ABE5}" type="datetimeFigureOut">
              <a:rPr lang="da-DK" smtClean="0"/>
              <a:t>25/08/15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60073-141A-4709-AACC-C655918BD0A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07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Uddannelse og praktik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Kapitel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475" y="4328700"/>
            <a:ext cx="1394413" cy="19911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9211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Definitioner på journalistik (1)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7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“Journalistik er globalt udbredte metoder til virkelighedsbeskrivelse (…) Journalistik er indsamling, analyse og formidling, en produktionsproces, der bygger på professionelle redskaber, på specifikke visualiserings- og publiceringsmetoder og på bestemte kanaler og platforme.” </a:t>
            </a:r>
          </a:p>
          <a:p>
            <a:pPr marL="0" indent="0" algn="r">
              <a:buNone/>
            </a:pPr>
            <a:r>
              <a:rPr lang="da-DK" sz="2400" dirty="0"/>
              <a:t>(Svith og Kabel 2010: 227)</a:t>
            </a:r>
          </a:p>
        </p:txBody>
      </p:sp>
    </p:spTree>
    <p:extLst>
      <p:ext uri="{BB962C8B-B14F-4D97-AF65-F5344CB8AC3E}">
        <p14:creationId xmlns:p14="http://schemas.microsoft.com/office/powerpoint/2010/main" val="863850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Definitioner på journalistik (2)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“A journalist is someone employed to regularly engage in gathering, processing, and disseminating (activities) news and information (output) to serve the public interest (social role).” 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da-DK" sz="2400" dirty="0"/>
              <a:t>(Peters og </a:t>
            </a:r>
            <a:r>
              <a:rPr lang="da-DK" sz="2400" dirty="0" err="1"/>
              <a:t>Tandoc</a:t>
            </a:r>
            <a:r>
              <a:rPr lang="da-DK" sz="2400" dirty="0"/>
              <a:t> 2013)</a:t>
            </a:r>
          </a:p>
        </p:txBody>
      </p:sp>
    </p:spTree>
    <p:extLst>
      <p:ext uri="{BB962C8B-B14F-4D97-AF65-F5344CB8AC3E}">
        <p14:creationId xmlns:p14="http://schemas.microsoft.com/office/powerpoint/2010/main" val="3674281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Kontekstualisering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66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/>
              <a:t>Mediesystemer</a:t>
            </a:r>
          </a:p>
          <a:p>
            <a:r>
              <a:rPr lang="nn-NO" dirty="0"/>
              <a:t>Den liberale model som fx USA, Canada og Storbritannien.</a:t>
            </a:r>
          </a:p>
          <a:p>
            <a:r>
              <a:rPr lang="da-DK" dirty="0"/>
              <a:t>Den polariserede pluralistiske model som fx Frankrig, Italien, Spanien og Grækenland.</a:t>
            </a:r>
          </a:p>
          <a:p>
            <a:r>
              <a:rPr lang="da-DK" dirty="0"/>
              <a:t>Den korporative/demokratiske model som fx Danmark, Sverige og Tyskland.</a:t>
            </a:r>
          </a:p>
          <a:p>
            <a:pPr marL="0" indent="0" algn="r">
              <a:buNone/>
            </a:pPr>
            <a:r>
              <a:rPr lang="da-DK" sz="2400" dirty="0"/>
              <a:t>(</a:t>
            </a:r>
            <a:r>
              <a:rPr lang="da-DK" sz="2400" dirty="0" err="1"/>
              <a:t>Hallin</a:t>
            </a:r>
            <a:r>
              <a:rPr lang="da-DK" sz="2400" dirty="0"/>
              <a:t> og </a:t>
            </a:r>
            <a:r>
              <a:rPr lang="da-DK" sz="2400" dirty="0" err="1"/>
              <a:t>Mancini</a:t>
            </a:r>
            <a:r>
              <a:rPr lang="da-DK" sz="2400" dirty="0"/>
              <a:t> 2004)</a:t>
            </a:r>
          </a:p>
        </p:txBody>
      </p:sp>
    </p:spTree>
    <p:extLst>
      <p:ext uri="{BB962C8B-B14F-4D97-AF65-F5344CB8AC3E}">
        <p14:creationId xmlns:p14="http://schemas.microsoft.com/office/powerpoint/2010/main" val="1844929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Fire parametre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501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b="1" dirty="0"/>
              <a:t>Mediemarkedet</a:t>
            </a:r>
            <a:r>
              <a:rPr lang="da-DK" dirty="0"/>
              <a:t>: Hvordan ser markedet for medier ud, fx pressesystemerne, massemedier, udgivelser, læsertal, publikum? </a:t>
            </a:r>
          </a:p>
          <a:p>
            <a:pPr marL="514350" indent="-514350">
              <a:buFont typeface="+mj-lt"/>
              <a:buAutoNum type="arabicPeriod"/>
            </a:pPr>
            <a:r>
              <a:rPr lang="da-DK" b="1" dirty="0"/>
              <a:t>Politisk parallelisme</a:t>
            </a:r>
            <a:r>
              <a:rPr lang="da-DK" dirty="0"/>
              <a:t>: Hvordan er mediernes politiske orientering, bl.a. mediernes politiske holdninger, forbindelserne mellem medierne og de politiske partier, men også journalisternes politiske orientering?</a:t>
            </a:r>
          </a:p>
          <a:p>
            <a:pPr marL="514350" indent="-514350">
              <a:buFont typeface="+mj-lt"/>
              <a:buAutoNum type="arabicPeriod"/>
            </a:pPr>
            <a:r>
              <a:rPr lang="da-DK" b="1" dirty="0"/>
              <a:t>Journalistisk professionalisme</a:t>
            </a:r>
            <a:r>
              <a:rPr lang="da-DK" dirty="0"/>
              <a:t>: Er journalistikken uafhængig? </a:t>
            </a:r>
          </a:p>
          <a:p>
            <a:pPr marL="514350" indent="-514350">
              <a:buFont typeface="+mj-lt"/>
              <a:buAutoNum type="arabicPeriod"/>
            </a:pPr>
            <a:r>
              <a:rPr lang="da-DK" b="1" dirty="0"/>
              <a:t>Statens rolle</a:t>
            </a:r>
            <a:r>
              <a:rPr lang="da-DK" dirty="0"/>
              <a:t>: Hvor meget blander staten sig i medierne og mediesystemerne, herunder graden af ytringsfrihed og censur, økonomisk støtte til medier, ejerskab og lovgivning?</a:t>
            </a:r>
          </a:p>
          <a:p>
            <a:pPr marL="0" indent="0" algn="r">
              <a:buNone/>
            </a:pPr>
            <a:r>
              <a:rPr lang="da-DK" dirty="0"/>
              <a:t>(</a:t>
            </a:r>
            <a:r>
              <a:rPr lang="da-DK" dirty="0" err="1"/>
              <a:t>Hallin</a:t>
            </a:r>
            <a:r>
              <a:rPr lang="da-DK" dirty="0"/>
              <a:t> og </a:t>
            </a:r>
            <a:r>
              <a:rPr lang="da-DK" dirty="0" err="1"/>
              <a:t>Mancini</a:t>
            </a:r>
            <a:r>
              <a:rPr lang="da-DK" dirty="0"/>
              <a:t> 2004)</a:t>
            </a:r>
          </a:p>
        </p:txBody>
      </p:sp>
    </p:spTree>
    <p:extLst>
      <p:ext uri="{BB962C8B-B14F-4D97-AF65-F5344CB8AC3E}">
        <p14:creationId xmlns:p14="http://schemas.microsoft.com/office/powerpoint/2010/main" val="2294336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Fag og pensum: Praksis eller teori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da-DK" dirty="0"/>
              <a:t>Hvad er vigtigst?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Praktiske færdigheder eller teoretisk viden?</a:t>
            </a:r>
          </a:p>
        </p:txBody>
      </p:sp>
    </p:spTree>
    <p:extLst>
      <p:ext uri="{BB962C8B-B14F-4D97-AF65-F5344CB8AC3E}">
        <p14:creationId xmlns:p14="http://schemas.microsoft.com/office/powerpoint/2010/main" val="2135740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Fem arketyper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Den radikale pamfletskriver</a:t>
            </a:r>
          </a:p>
          <a:p>
            <a:r>
              <a:rPr lang="da-DK" dirty="0"/>
              <a:t>Publicistiske udgivere</a:t>
            </a:r>
          </a:p>
          <a:p>
            <a:r>
              <a:rPr lang="da-DK" dirty="0"/>
              <a:t>Fortællende journalister</a:t>
            </a:r>
          </a:p>
          <a:p>
            <a:r>
              <a:rPr lang="da-DK" dirty="0"/>
              <a:t>Kommercielle populister</a:t>
            </a:r>
          </a:p>
          <a:p>
            <a:r>
              <a:rPr lang="da-DK" dirty="0"/>
              <a:t>Penny-a-liners</a:t>
            </a:r>
          </a:p>
          <a:p>
            <a:endParaRPr lang="da-DK" dirty="0"/>
          </a:p>
          <a:p>
            <a:pPr marL="0" indent="0" algn="r">
              <a:buNone/>
            </a:pPr>
            <a:r>
              <a:rPr lang="da-DK" sz="2400" dirty="0"/>
              <a:t>(</a:t>
            </a:r>
            <a:r>
              <a:rPr lang="da-DK" sz="2400" dirty="0" err="1"/>
              <a:t>Conboy</a:t>
            </a:r>
            <a:r>
              <a:rPr lang="da-DK" sz="2400" dirty="0"/>
              <a:t> 2013)</a:t>
            </a:r>
          </a:p>
        </p:txBody>
      </p:sp>
    </p:spTree>
    <p:extLst>
      <p:ext uri="{BB962C8B-B14F-4D97-AF65-F5344CB8AC3E}">
        <p14:creationId xmlns:p14="http://schemas.microsoft.com/office/powerpoint/2010/main" val="3202765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Generel uddannelsesplan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Overordnet målsætning.</a:t>
            </a:r>
            <a:endParaRPr lang="en-US" dirty="0"/>
          </a:p>
          <a:p>
            <a:r>
              <a:rPr lang="da-DK" dirty="0"/>
              <a:t>Praktiktidens tilrettelæggelse.</a:t>
            </a:r>
          </a:p>
          <a:p>
            <a:r>
              <a:rPr lang="da-DK" dirty="0"/>
              <a:t>Introduktion af nye praktikanter.</a:t>
            </a:r>
          </a:p>
          <a:p>
            <a:r>
              <a:rPr lang="da-DK" dirty="0"/>
              <a:t>Vejledningen af praktikanterne.</a:t>
            </a:r>
          </a:p>
          <a:p>
            <a:r>
              <a:rPr lang="da-DK" dirty="0"/>
              <a:t>Praktikantvejlederens ansvar. </a:t>
            </a:r>
          </a:p>
          <a:p>
            <a:r>
              <a:rPr lang="da-DK" dirty="0"/>
              <a:t>Den daglige vejleders ansvar.</a:t>
            </a:r>
          </a:p>
          <a:p>
            <a:r>
              <a:rPr lang="da-DK" dirty="0"/>
              <a:t>Praksis for praktikantmøderne.</a:t>
            </a:r>
          </a:p>
        </p:txBody>
      </p:sp>
    </p:spTree>
    <p:extLst>
      <p:ext uri="{BB962C8B-B14F-4D97-AF65-F5344CB8AC3E}">
        <p14:creationId xmlns:p14="http://schemas.microsoft.com/office/powerpoint/2010/main" val="271687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Definition</a:t>
            </a:r>
            <a:endParaRPr lang="en-US" dirty="0"/>
          </a:p>
          <a:p>
            <a:r>
              <a:rPr lang="en-US"/>
              <a:t>Forskellige typer uddannelser</a:t>
            </a:r>
            <a:endParaRPr lang="en-US" dirty="0"/>
          </a:p>
          <a:p>
            <a:r>
              <a:rPr lang="en-US"/>
              <a:t>Paradigmer</a:t>
            </a:r>
            <a:endParaRPr lang="en-US" dirty="0"/>
          </a:p>
          <a:p>
            <a:r>
              <a:rPr lang="en-US"/>
              <a:t>Hvad er journalistik?</a:t>
            </a:r>
            <a:endParaRPr lang="en-US" dirty="0"/>
          </a:p>
          <a:p>
            <a:r>
              <a:rPr lang="en-US"/>
              <a:t>Praksis og teori</a:t>
            </a:r>
            <a:endParaRPr lang="en-US" dirty="0"/>
          </a:p>
          <a:p>
            <a:r>
              <a:rPr lang="en-US"/>
              <a:t>De fem arketyper</a:t>
            </a:r>
            <a:endParaRPr lang="en-US" dirty="0"/>
          </a:p>
          <a:p>
            <a:r>
              <a:rPr lang="en-US"/>
              <a:t>Den generelle uddannelsesplan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9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dirty="0">
                <a:latin typeface="Calibri" charset="0"/>
              </a:rPr>
              <a:t>"Vi har jo skrevet rigtig meget på SDU. Men omvendt kan man sige, at det står ikke rigtigt mål med at komme i praktik og bare blive kastet ud i det og skrive hver dag. Skrive, skrive, skrive. Altså, det er simpelthen det, man lærer af."</a:t>
            </a:r>
          </a:p>
          <a:p>
            <a:pPr marL="0" indent="0" algn="r">
              <a:buNone/>
            </a:pPr>
            <a:endParaRPr lang="da-DK" i="1" dirty="0">
              <a:latin typeface="Calibri" charset="0"/>
            </a:endParaRPr>
          </a:p>
          <a:p>
            <a:pPr marL="0" indent="0" algn="r">
              <a:buNone/>
            </a:pPr>
            <a:r>
              <a:rPr lang="da-DK" sz="2400" dirty="0" smtClean="0">
                <a:latin typeface="Calibri" charset="0"/>
              </a:rPr>
              <a:t>(Praktikant </a:t>
            </a:r>
            <a:r>
              <a:rPr lang="da-DK" sz="2400" dirty="0">
                <a:latin typeface="Calibri" charset="0"/>
              </a:rPr>
              <a:t>efter praktik på </a:t>
            </a:r>
            <a:r>
              <a:rPr lang="da-DK" sz="2400" dirty="0" smtClean="0">
                <a:latin typeface="Calibri" charset="0"/>
              </a:rPr>
              <a:t>formiddagsavis)</a:t>
            </a:r>
            <a:endParaRPr lang="da-DK" sz="24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906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064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latin typeface="Calibri" charset="0"/>
              </a:rPr>
              <a:t>Journalister tilhører de nye professioner, også kaldet </a:t>
            </a:r>
            <a:r>
              <a:rPr lang="en-US" b="1" dirty="0">
                <a:latin typeface="Calibri" charset="0"/>
              </a:rPr>
              <a:t>semiprofessioner</a:t>
            </a:r>
            <a:r>
              <a:rPr lang="en-US" dirty="0">
                <a:latin typeface="Calibri" charset="0"/>
              </a:rPr>
              <a:t>, hvis professionelle udøvere typisk har en kortere og mere praktisk uddannelse end de klassiske professionelle, eksempelvis lærere og fysioterapeuter. </a:t>
            </a:r>
          </a:p>
          <a:p>
            <a:r>
              <a:rPr lang="da-DK" dirty="0">
                <a:latin typeface="Calibri" charset="0"/>
              </a:rPr>
              <a:t>Journalister adskiller sig også fra de klassiske professioner i den forstand, at de ikke i samme grad har monopol på det professionelle arbejde, de udfører.</a:t>
            </a:r>
          </a:p>
          <a:p>
            <a:pPr marL="0" indent="0" algn="r">
              <a:buNone/>
            </a:pPr>
            <a:r>
              <a:rPr lang="en-US" sz="2600" dirty="0">
                <a:latin typeface="Calibri" charset="0"/>
              </a:rPr>
              <a:t>(Etzioni 1969; Kristensen 2000)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68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Fem typer uddannelse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dirty="0"/>
              <a:t>Uddannelse på et universitet.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Uddannelse på en blanding af universitet og skole.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Uddannelse på skole, fx professionshøjskole.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Oplæring i medieindustrien, fx ved at være lærling eller praktikant.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En blanding af flere modeller, men især en kombination af en universitetsuddannelse og praktik.</a:t>
            </a:r>
          </a:p>
          <a:p>
            <a:pPr marL="0" indent="0" algn="r">
              <a:buNone/>
            </a:pPr>
            <a:r>
              <a:rPr lang="da-DK" sz="2600" dirty="0" err="1"/>
              <a:t>(Deuze</a:t>
            </a:r>
            <a:r>
              <a:rPr lang="da-DK" sz="2600" dirty="0"/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1767524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 parametre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188" y="1412875"/>
            <a:ext cx="8265207" cy="51847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da-DK" sz="2000" dirty="0"/>
              <a:t>1. </a:t>
            </a:r>
            <a:r>
              <a:rPr lang="da-DK" sz="2000" b="1" dirty="0"/>
              <a:t>Motivation</a:t>
            </a:r>
            <a:r>
              <a:rPr lang="da-DK" sz="2000" dirty="0"/>
              <a:t>: Hvorfor er der journalistikuddannelse?</a:t>
            </a:r>
          </a:p>
          <a:p>
            <a:pPr marL="0" indent="0">
              <a:buNone/>
            </a:pPr>
            <a:r>
              <a:rPr lang="da-DK" sz="2000" dirty="0"/>
              <a:t>2. </a:t>
            </a:r>
            <a:r>
              <a:rPr lang="da-DK" sz="2000" b="1" dirty="0"/>
              <a:t>Paradigme</a:t>
            </a:r>
            <a:r>
              <a:rPr lang="da-DK" sz="2000" dirty="0"/>
              <a:t>: Hvilke tankesæt ligger til grund for uddannelsen ?</a:t>
            </a:r>
          </a:p>
          <a:p>
            <a:pPr marL="0" indent="0">
              <a:buNone/>
            </a:pPr>
            <a:r>
              <a:rPr lang="da-DK" sz="2000" dirty="0"/>
              <a:t>3. </a:t>
            </a:r>
            <a:r>
              <a:rPr lang="da-DK" sz="2000" b="1" dirty="0"/>
              <a:t>Mission</a:t>
            </a:r>
            <a:r>
              <a:rPr lang="da-DK" sz="2000" dirty="0"/>
              <a:t>: Hvad er uddannelsens position over for profession og offentlighed?</a:t>
            </a:r>
          </a:p>
          <a:p>
            <a:pPr marL="0" indent="0">
              <a:buNone/>
            </a:pPr>
            <a:r>
              <a:rPr lang="da-DK" sz="2000" dirty="0"/>
              <a:t>4. </a:t>
            </a:r>
            <a:r>
              <a:rPr lang="da-DK" sz="2000" b="1" dirty="0"/>
              <a:t>Orientering</a:t>
            </a:r>
            <a:r>
              <a:rPr lang="da-DK" sz="2000" dirty="0"/>
              <a:t>: Hvilke aspekter er uddannelsen baseret på, fx medier, genrer eller funktioner i samfundet?</a:t>
            </a:r>
          </a:p>
          <a:p>
            <a:pPr marL="0" indent="0">
              <a:buNone/>
            </a:pPr>
            <a:r>
              <a:rPr lang="da-DK" sz="2000" dirty="0"/>
              <a:t>5. </a:t>
            </a:r>
            <a:r>
              <a:rPr lang="da-DK" sz="2000" b="1" dirty="0"/>
              <a:t>Retning</a:t>
            </a:r>
            <a:r>
              <a:rPr lang="da-DK" sz="2000" dirty="0"/>
              <a:t>: Hvad er de ideelle karaktertræk hos dem, der bliver uddannet?</a:t>
            </a:r>
          </a:p>
          <a:p>
            <a:pPr marL="0" indent="0">
              <a:buNone/>
            </a:pPr>
            <a:r>
              <a:rPr lang="da-DK" sz="2000" dirty="0"/>
              <a:t>6. </a:t>
            </a:r>
            <a:r>
              <a:rPr lang="da-DK" sz="2000" b="1" dirty="0" err="1"/>
              <a:t>Kontekstualisering</a:t>
            </a:r>
            <a:r>
              <a:rPr lang="da-DK" sz="2000" dirty="0"/>
              <a:t>: I hvilken social kontekst har uddannelsen sin basis?</a:t>
            </a:r>
          </a:p>
          <a:p>
            <a:pPr marL="0" indent="0">
              <a:buNone/>
            </a:pPr>
            <a:r>
              <a:rPr lang="da-DK" sz="2000" dirty="0"/>
              <a:t>7. </a:t>
            </a:r>
            <a:r>
              <a:rPr lang="da-DK" sz="2000" b="1" dirty="0"/>
              <a:t>Uddannelse</a:t>
            </a:r>
            <a:r>
              <a:rPr lang="da-DK" sz="2000" dirty="0"/>
              <a:t>: Er journalistuddannelsen socialiserende eller individualiserende?</a:t>
            </a:r>
          </a:p>
          <a:p>
            <a:pPr marL="0" indent="0">
              <a:buNone/>
            </a:pPr>
            <a:r>
              <a:rPr lang="da-DK" sz="2000" dirty="0"/>
              <a:t>8. </a:t>
            </a:r>
            <a:r>
              <a:rPr lang="da-DK" sz="2000" b="1" dirty="0"/>
              <a:t>Fag og pensum</a:t>
            </a:r>
            <a:r>
              <a:rPr lang="da-DK" sz="2000" dirty="0"/>
              <a:t>: Hvordan er fordelingen mellem praktisk og teoretisk viden?</a:t>
            </a:r>
          </a:p>
          <a:p>
            <a:pPr marL="0" indent="0">
              <a:buNone/>
            </a:pPr>
            <a:r>
              <a:rPr lang="da-DK" sz="2000" dirty="0"/>
              <a:t>9. </a:t>
            </a:r>
            <a:r>
              <a:rPr lang="da-DK" sz="2000" b="1" dirty="0"/>
              <a:t>Metode</a:t>
            </a:r>
            <a:r>
              <a:rPr lang="da-DK" sz="2000" dirty="0"/>
              <a:t>: Hvordan er den strukturelle og foretrukne pædagogik og hvorfor?</a:t>
            </a:r>
          </a:p>
          <a:p>
            <a:pPr marL="0" indent="0">
              <a:buNone/>
            </a:pPr>
            <a:r>
              <a:rPr lang="da-DK" sz="2000" dirty="0"/>
              <a:t>10. </a:t>
            </a:r>
            <a:r>
              <a:rPr lang="da-DK" sz="2000" b="1" dirty="0"/>
              <a:t>Ledelse og organisation</a:t>
            </a:r>
            <a:r>
              <a:rPr lang="da-DK" sz="2000" dirty="0"/>
              <a:t>: Hvordan er journalistuddannelsen organiseret? </a:t>
            </a:r>
          </a:p>
          <a:p>
            <a:pPr marL="0" indent="0" algn="r">
              <a:buNone/>
            </a:pPr>
            <a:r>
              <a:rPr lang="da-DK" sz="1900" dirty="0" err="1"/>
              <a:t>(Deuze</a:t>
            </a:r>
            <a:r>
              <a:rPr lang="da-DK" sz="1900" dirty="0"/>
              <a:t> 2006)</a:t>
            </a:r>
          </a:p>
        </p:txBody>
      </p:sp>
    </p:spTree>
    <p:extLst>
      <p:ext uri="{BB962C8B-B14F-4D97-AF65-F5344CB8AC3E}">
        <p14:creationId xmlns:p14="http://schemas.microsoft.com/office/powerpoint/2010/main" val="303353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uddanne journalister?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Øget professionalisering</a:t>
            </a:r>
          </a:p>
          <a:p>
            <a:r>
              <a:rPr lang="da-DK" dirty="0"/>
              <a:t>Historisk udvikling</a:t>
            </a:r>
          </a:p>
          <a:p>
            <a:pPr lvl="1"/>
            <a:r>
              <a:rPr lang="da-DK" dirty="0"/>
              <a:t>Mesterlære</a:t>
            </a:r>
          </a:p>
          <a:p>
            <a:pPr lvl="1"/>
            <a:r>
              <a:rPr lang="da-DK" dirty="0"/>
              <a:t>Kortere kurser</a:t>
            </a:r>
          </a:p>
          <a:p>
            <a:pPr lvl="1"/>
            <a:r>
              <a:rPr lang="da-DK" dirty="0"/>
              <a:t>Journalisthøjskolens 4-årige uddannelse</a:t>
            </a:r>
          </a:p>
          <a:p>
            <a:pPr lvl="1"/>
            <a:r>
              <a:rPr lang="da-DK" dirty="0"/>
              <a:t>SDU, RUC og DMJX i en akademisk kontekst</a:t>
            </a:r>
          </a:p>
          <a:p>
            <a:pPr lvl="1"/>
            <a:r>
              <a:rPr lang="da-DK" dirty="0"/>
              <a:t>Kandidat i journalistik</a:t>
            </a:r>
          </a:p>
        </p:txBody>
      </p:sp>
    </p:spTree>
    <p:extLst>
      <p:ext uri="{BB962C8B-B14F-4D97-AF65-F5344CB8AC3E}">
        <p14:creationId xmlns:p14="http://schemas.microsoft.com/office/powerpoint/2010/main" val="127619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Paradigme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 dirty="0"/>
              <a:t>Public service: Journalisten er en vagthund og indsamler og formidler af information.</a:t>
            </a:r>
          </a:p>
          <a:p>
            <a:r>
              <a:rPr lang="da-DK" dirty="0"/>
              <a:t>Troværdighed: Upartiskhed, neutralitet, objektivitet og fairness fører til troværdighed.</a:t>
            </a:r>
          </a:p>
          <a:p>
            <a:r>
              <a:rPr lang="da-DK" dirty="0"/>
              <a:t>Autonomi: Journalister er frie og uafhængige i deres arbejde.</a:t>
            </a:r>
          </a:p>
          <a:p>
            <a:r>
              <a:rPr lang="da-DK" dirty="0"/>
              <a:t>Aktualitet: En følelse af øjeblikkelighed og fart.</a:t>
            </a:r>
          </a:p>
          <a:p>
            <a:r>
              <a:rPr lang="da-DK" dirty="0"/>
              <a:t>Etik: Validitet og legitimitet leder til etik.</a:t>
            </a:r>
          </a:p>
          <a:p>
            <a:pPr marL="0" indent="0" algn="r">
              <a:buNone/>
            </a:pPr>
            <a:r>
              <a:rPr lang="da-DK" sz="2600" dirty="0"/>
              <a:t>(</a:t>
            </a:r>
            <a:r>
              <a:rPr lang="da-DK" sz="2600" dirty="0" err="1"/>
              <a:t>Deuze</a:t>
            </a:r>
            <a:r>
              <a:rPr lang="da-DK" sz="2600" dirty="0"/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1042420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Paradigme om at være vagthund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701759"/>
              </p:ext>
            </p:extLst>
          </p:nvPr>
        </p:nvGraphicFramePr>
        <p:xfrm>
          <a:off x="899592" y="1700808"/>
          <a:ext cx="7283152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3707904" y="126876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err="1" smtClean="0"/>
              <a:t>Deliberativ</a:t>
            </a:r>
            <a:endParaRPr lang="da-DK" sz="2800" dirty="0"/>
          </a:p>
        </p:txBody>
      </p:sp>
      <p:sp>
        <p:nvSpPr>
          <p:cNvPr id="6" name="Tekstboks 5"/>
          <p:cNvSpPr txBox="1"/>
          <p:nvPr/>
        </p:nvSpPr>
        <p:spPr>
          <a:xfrm>
            <a:off x="3455004" y="5589240"/>
            <a:ext cx="241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Repræsentativ</a:t>
            </a:r>
            <a:endParaRPr lang="da-DK" sz="2800" dirty="0"/>
          </a:p>
        </p:txBody>
      </p:sp>
      <p:sp>
        <p:nvSpPr>
          <p:cNvPr id="7" name="Tekstboks 6"/>
          <p:cNvSpPr txBox="1"/>
          <p:nvPr/>
        </p:nvSpPr>
        <p:spPr>
          <a:xfrm>
            <a:off x="1475656" y="34290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Passiv</a:t>
            </a:r>
            <a:endParaRPr lang="da-DK" sz="2800" dirty="0"/>
          </a:p>
        </p:txBody>
      </p:sp>
      <p:sp>
        <p:nvSpPr>
          <p:cNvPr id="8" name="Tekstboks 7"/>
          <p:cNvSpPr txBox="1"/>
          <p:nvPr/>
        </p:nvSpPr>
        <p:spPr>
          <a:xfrm>
            <a:off x="6516216" y="342900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Aktiv</a:t>
            </a:r>
            <a:endParaRPr lang="da-DK" sz="2800" dirty="0"/>
          </a:p>
        </p:txBody>
      </p:sp>
      <p:sp>
        <p:nvSpPr>
          <p:cNvPr id="9" name="Tekstboks 8"/>
          <p:cNvSpPr txBox="1"/>
          <p:nvPr/>
        </p:nvSpPr>
        <p:spPr>
          <a:xfrm>
            <a:off x="6804248" y="6165304"/>
            <a:ext cx="223224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da-DK" dirty="0"/>
              <a:t>(Peter Bro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3922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783</Words>
  <Application>Microsoft Macintosh PowerPoint</Application>
  <PresentationFormat>Skærmshow (4:3)</PresentationFormat>
  <Paragraphs>117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Kontortema</vt:lpstr>
      <vt:lpstr>Uddannelse og praktik</vt:lpstr>
      <vt:lpstr>Agenda</vt:lpstr>
      <vt:lpstr>PowerPoint-præsentation</vt:lpstr>
      <vt:lpstr>Definition</vt:lpstr>
      <vt:lpstr>Fem typer uddannelse</vt:lpstr>
      <vt:lpstr>Ti parametre</vt:lpstr>
      <vt:lpstr>Hvorfor uddanne journalister?</vt:lpstr>
      <vt:lpstr>Paradigme</vt:lpstr>
      <vt:lpstr>Paradigme om at være vagthund</vt:lpstr>
      <vt:lpstr>Definitioner på journalistik (1)</vt:lpstr>
      <vt:lpstr>Definitioner på journalistik (2)</vt:lpstr>
      <vt:lpstr>Kontekstualisering</vt:lpstr>
      <vt:lpstr>Fire parametre</vt:lpstr>
      <vt:lpstr>Fag og pensum: Praksis eller teori</vt:lpstr>
      <vt:lpstr>Fem arketyper</vt:lpstr>
      <vt:lpstr>Generel uddannelsesplan</vt:lpstr>
    </vt:vector>
  </TitlesOfParts>
  <Company>Syddansk Universitet - Samfundsvidenskab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Uddannelse og praktik</dc:title>
  <dc:creator>Lene Rimestad</dc:creator>
  <cp:lastModifiedBy>Gitte Gravengaard</cp:lastModifiedBy>
  <cp:revision>28</cp:revision>
  <dcterms:created xsi:type="dcterms:W3CDTF">2015-07-30T14:14:39Z</dcterms:created>
  <dcterms:modified xsi:type="dcterms:W3CDTF">2015-08-25T17:30:15Z</dcterms:modified>
</cp:coreProperties>
</file>