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57" r:id="rId3"/>
    <p:sldId id="258" r:id="rId4"/>
    <p:sldId id="259" r:id="rId5"/>
    <p:sldId id="263" r:id="rId6"/>
    <p:sldId id="260" r:id="rId7"/>
    <p:sldId id="264" r:id="rId8"/>
    <p:sldId id="261" r:id="rId9"/>
    <p:sldId id="262" r:id="rId10"/>
    <p:sldId id="282" r:id="rId11"/>
    <p:sldId id="283" r:id="rId12"/>
    <p:sldId id="265" r:id="rId13"/>
    <p:sldId id="279" r:id="rId14"/>
    <p:sldId id="280" r:id="rId15"/>
    <p:sldId id="281" r:id="rId16"/>
    <p:sldId id="267" r:id="rId17"/>
    <p:sldId id="268" r:id="rId18"/>
    <p:sldId id="277" r:id="rId19"/>
    <p:sldId id="278" r:id="rId20"/>
    <p:sldId id="272" r:id="rId21"/>
    <p:sldId id="273" r:id="rId22"/>
    <p:sldId id="274" r:id="rId23"/>
    <p:sldId id="269" r:id="rId24"/>
    <p:sldId id="271" r:id="rId25"/>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96" y="-2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0BED15-ED5E-4C2A-B586-E2D8B47786BB}"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320B6C-6678-452A-862C-BA77A7CE3F0D}" type="slidenum">
              <a:rPr lang="en-US"/>
              <a:t>‹nr.›</a:t>
            </a:fld>
            <a:endParaRPr lang="en-US"/>
          </a:p>
        </p:txBody>
      </p:sp>
    </p:spTree>
    <p:extLst>
      <p:ext uri="{BB962C8B-B14F-4D97-AF65-F5344CB8AC3E}">
        <p14:creationId xmlns:p14="http://schemas.microsoft.com/office/powerpoint/2010/main" val="2018741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a:t>
            </a:fld>
            <a:endParaRPr lang="en-US"/>
          </a:p>
        </p:txBody>
      </p:sp>
    </p:spTree>
    <p:extLst>
      <p:ext uri="{BB962C8B-B14F-4D97-AF65-F5344CB8AC3E}">
        <p14:creationId xmlns:p14="http://schemas.microsoft.com/office/powerpoint/2010/main" val="1114770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10</a:t>
            </a:fld>
            <a:endParaRPr lang="en-US"/>
          </a:p>
        </p:txBody>
      </p:sp>
    </p:spTree>
    <p:extLst>
      <p:ext uri="{BB962C8B-B14F-4D97-AF65-F5344CB8AC3E}">
        <p14:creationId xmlns:p14="http://schemas.microsoft.com/office/powerpoint/2010/main" val="1411000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11</a:t>
            </a:fld>
            <a:endParaRPr lang="en-US"/>
          </a:p>
        </p:txBody>
      </p:sp>
    </p:spTree>
    <p:extLst>
      <p:ext uri="{BB962C8B-B14F-4D97-AF65-F5344CB8AC3E}">
        <p14:creationId xmlns:p14="http://schemas.microsoft.com/office/powerpoint/2010/main" val="3080188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12</a:t>
            </a:fld>
            <a:endParaRPr lang="en-US"/>
          </a:p>
        </p:txBody>
      </p:sp>
    </p:spTree>
    <p:extLst>
      <p:ext uri="{BB962C8B-B14F-4D97-AF65-F5344CB8AC3E}">
        <p14:creationId xmlns:p14="http://schemas.microsoft.com/office/powerpoint/2010/main" val="299737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13</a:t>
            </a:fld>
            <a:endParaRPr lang="en-US"/>
          </a:p>
        </p:txBody>
      </p:sp>
    </p:spTree>
    <p:extLst>
      <p:ext uri="{BB962C8B-B14F-4D97-AF65-F5344CB8AC3E}">
        <p14:creationId xmlns:p14="http://schemas.microsoft.com/office/powerpoint/2010/main" val="4240668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14</a:t>
            </a:fld>
            <a:endParaRPr lang="en-US"/>
          </a:p>
        </p:txBody>
      </p:sp>
    </p:spTree>
    <p:extLst>
      <p:ext uri="{BB962C8B-B14F-4D97-AF65-F5344CB8AC3E}">
        <p14:creationId xmlns:p14="http://schemas.microsoft.com/office/powerpoint/2010/main" val="2077131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15</a:t>
            </a:fld>
            <a:endParaRPr lang="en-US"/>
          </a:p>
        </p:txBody>
      </p:sp>
    </p:spTree>
    <p:extLst>
      <p:ext uri="{BB962C8B-B14F-4D97-AF65-F5344CB8AC3E}">
        <p14:creationId xmlns:p14="http://schemas.microsoft.com/office/powerpoint/2010/main" val="1061763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16</a:t>
            </a:fld>
            <a:endParaRPr lang="en-US"/>
          </a:p>
        </p:txBody>
      </p:sp>
    </p:spTree>
    <p:extLst>
      <p:ext uri="{BB962C8B-B14F-4D97-AF65-F5344CB8AC3E}">
        <p14:creationId xmlns:p14="http://schemas.microsoft.com/office/powerpoint/2010/main" val="3867390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17</a:t>
            </a:fld>
            <a:endParaRPr lang="en-US"/>
          </a:p>
        </p:txBody>
      </p:sp>
    </p:spTree>
    <p:extLst>
      <p:ext uri="{BB962C8B-B14F-4D97-AF65-F5344CB8AC3E}">
        <p14:creationId xmlns:p14="http://schemas.microsoft.com/office/powerpoint/2010/main" val="3575284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18</a:t>
            </a:fld>
            <a:endParaRPr lang="en-US"/>
          </a:p>
        </p:txBody>
      </p:sp>
    </p:spTree>
    <p:extLst>
      <p:ext uri="{BB962C8B-B14F-4D97-AF65-F5344CB8AC3E}">
        <p14:creationId xmlns:p14="http://schemas.microsoft.com/office/powerpoint/2010/main" val="2215684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19</a:t>
            </a:fld>
            <a:endParaRPr lang="en-US"/>
          </a:p>
        </p:txBody>
      </p:sp>
    </p:spTree>
    <p:extLst>
      <p:ext uri="{BB962C8B-B14F-4D97-AF65-F5344CB8AC3E}">
        <p14:creationId xmlns:p14="http://schemas.microsoft.com/office/powerpoint/2010/main" val="416926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a:t>
            </a:fld>
            <a:endParaRPr lang="en-US"/>
          </a:p>
        </p:txBody>
      </p:sp>
    </p:spTree>
    <p:extLst>
      <p:ext uri="{BB962C8B-B14F-4D97-AF65-F5344CB8AC3E}">
        <p14:creationId xmlns:p14="http://schemas.microsoft.com/office/powerpoint/2010/main" val="1048539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20</a:t>
            </a:fld>
            <a:endParaRPr lang="en-US"/>
          </a:p>
        </p:txBody>
      </p:sp>
    </p:spTree>
    <p:extLst>
      <p:ext uri="{BB962C8B-B14F-4D97-AF65-F5344CB8AC3E}">
        <p14:creationId xmlns:p14="http://schemas.microsoft.com/office/powerpoint/2010/main" val="35381300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21</a:t>
            </a:fld>
            <a:endParaRPr lang="en-US"/>
          </a:p>
        </p:txBody>
      </p:sp>
    </p:spTree>
    <p:extLst>
      <p:ext uri="{BB962C8B-B14F-4D97-AF65-F5344CB8AC3E}">
        <p14:creationId xmlns:p14="http://schemas.microsoft.com/office/powerpoint/2010/main" val="208654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22</a:t>
            </a:fld>
            <a:endParaRPr lang="en-US"/>
          </a:p>
        </p:txBody>
      </p:sp>
    </p:spTree>
    <p:extLst>
      <p:ext uri="{BB962C8B-B14F-4D97-AF65-F5344CB8AC3E}">
        <p14:creationId xmlns:p14="http://schemas.microsoft.com/office/powerpoint/2010/main" val="1496725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23</a:t>
            </a:fld>
            <a:endParaRPr lang="en-US"/>
          </a:p>
        </p:txBody>
      </p:sp>
    </p:spTree>
    <p:extLst>
      <p:ext uri="{BB962C8B-B14F-4D97-AF65-F5344CB8AC3E}">
        <p14:creationId xmlns:p14="http://schemas.microsoft.com/office/powerpoint/2010/main" val="200273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24</a:t>
            </a:fld>
            <a:endParaRPr lang="en-US"/>
          </a:p>
        </p:txBody>
      </p:sp>
    </p:spTree>
    <p:extLst>
      <p:ext uri="{BB962C8B-B14F-4D97-AF65-F5344CB8AC3E}">
        <p14:creationId xmlns:p14="http://schemas.microsoft.com/office/powerpoint/2010/main" val="451570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3</a:t>
            </a:fld>
            <a:endParaRPr lang="en-US"/>
          </a:p>
        </p:txBody>
      </p:sp>
    </p:spTree>
    <p:extLst>
      <p:ext uri="{BB962C8B-B14F-4D97-AF65-F5344CB8AC3E}">
        <p14:creationId xmlns:p14="http://schemas.microsoft.com/office/powerpoint/2010/main" val="1717585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4</a:t>
            </a:fld>
            <a:endParaRPr lang="en-US"/>
          </a:p>
        </p:txBody>
      </p:sp>
    </p:spTree>
    <p:extLst>
      <p:ext uri="{BB962C8B-B14F-4D97-AF65-F5344CB8AC3E}">
        <p14:creationId xmlns:p14="http://schemas.microsoft.com/office/powerpoint/2010/main" val="1829772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5</a:t>
            </a:fld>
            <a:endParaRPr lang="en-US"/>
          </a:p>
        </p:txBody>
      </p:sp>
    </p:spTree>
    <p:extLst>
      <p:ext uri="{BB962C8B-B14F-4D97-AF65-F5344CB8AC3E}">
        <p14:creationId xmlns:p14="http://schemas.microsoft.com/office/powerpoint/2010/main" val="1452387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6</a:t>
            </a:fld>
            <a:endParaRPr lang="en-US"/>
          </a:p>
        </p:txBody>
      </p:sp>
    </p:spTree>
    <p:extLst>
      <p:ext uri="{BB962C8B-B14F-4D97-AF65-F5344CB8AC3E}">
        <p14:creationId xmlns:p14="http://schemas.microsoft.com/office/powerpoint/2010/main" val="286661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7</a:t>
            </a:fld>
            <a:endParaRPr lang="en-US"/>
          </a:p>
        </p:txBody>
      </p:sp>
    </p:spTree>
    <p:extLst>
      <p:ext uri="{BB962C8B-B14F-4D97-AF65-F5344CB8AC3E}">
        <p14:creationId xmlns:p14="http://schemas.microsoft.com/office/powerpoint/2010/main" val="177601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8</a:t>
            </a:fld>
            <a:endParaRPr lang="en-US"/>
          </a:p>
        </p:txBody>
      </p:sp>
    </p:spTree>
    <p:extLst>
      <p:ext uri="{BB962C8B-B14F-4D97-AF65-F5344CB8AC3E}">
        <p14:creationId xmlns:p14="http://schemas.microsoft.com/office/powerpoint/2010/main" val="85210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320B6C-6678-452A-862C-BA77A7CE3F0D}" type="slidenum">
              <a:rPr lang="en-US"/>
              <a:t>9</a:t>
            </a:fld>
            <a:endParaRPr lang="en-US"/>
          </a:p>
        </p:txBody>
      </p:sp>
    </p:spTree>
    <p:extLst>
      <p:ext uri="{BB962C8B-B14F-4D97-AF65-F5344CB8AC3E}">
        <p14:creationId xmlns:p14="http://schemas.microsoft.com/office/powerpoint/2010/main" val="2471965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DA4D8A6D-E30A-8F49-A110-7286D749D690}"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264251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A4D8A6D-E30A-8F49-A110-7286D749D690}"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361998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A4D8A6D-E30A-8F49-A110-7286D749D690}"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282561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A4D8A6D-E30A-8F49-A110-7286D749D690}"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402846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DA4D8A6D-E30A-8F49-A110-7286D749D690}"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1237300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DA4D8A6D-E30A-8F49-A110-7286D749D690}"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334404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DA4D8A6D-E30A-8F49-A110-7286D749D690}"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345843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DA4D8A6D-E30A-8F49-A110-7286D749D690}"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268266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A4D8A6D-E30A-8F49-A110-7286D749D690}"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369966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DA4D8A6D-E30A-8F49-A110-7286D749D690}"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278511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DA4D8A6D-E30A-8F49-A110-7286D749D690}"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D576DCE-FC7D-7E4F-BD21-273AA51D6BB0}" type="slidenum">
              <a:rPr lang="da-DK" smtClean="0"/>
              <a:t>‹nr.›</a:t>
            </a:fld>
            <a:endParaRPr lang="da-DK"/>
          </a:p>
        </p:txBody>
      </p:sp>
    </p:spTree>
    <p:extLst>
      <p:ext uri="{BB962C8B-B14F-4D97-AF65-F5344CB8AC3E}">
        <p14:creationId xmlns:p14="http://schemas.microsoft.com/office/powerpoint/2010/main" val="39190878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D8A6D-E30A-8F49-A110-7286D749D690}"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76DCE-FC7D-7E4F-BD21-273AA51D6BB0}" type="slidenum">
              <a:rPr lang="da-DK" smtClean="0"/>
              <a:t>‹nr.›</a:t>
            </a:fld>
            <a:endParaRPr lang="da-DK"/>
          </a:p>
        </p:txBody>
      </p:sp>
    </p:spTree>
    <p:extLst>
      <p:ext uri="{BB962C8B-B14F-4D97-AF65-F5344CB8AC3E}">
        <p14:creationId xmlns:p14="http://schemas.microsoft.com/office/powerpoint/2010/main" val="2113627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Læring</a:t>
            </a:r>
            <a:endParaRPr lang="da-DK" dirty="0"/>
          </a:p>
        </p:txBody>
      </p:sp>
      <p:sp>
        <p:nvSpPr>
          <p:cNvPr id="3" name="Undertitel 2"/>
          <p:cNvSpPr>
            <a:spLocks noGrp="1"/>
          </p:cNvSpPr>
          <p:nvPr>
            <p:ph type="subTitle" idx="1"/>
          </p:nvPr>
        </p:nvSpPr>
        <p:spPr>
          <a:xfrm>
            <a:off x="1371600" y="3886200"/>
            <a:ext cx="6400800" cy="1752600"/>
          </a:xfrm>
        </p:spPr>
        <p:txBody>
          <a:bodyPr/>
          <a:lstStyle/>
          <a:p>
            <a:r>
              <a:rPr lang="da-DK" dirty="0" smtClean="0"/>
              <a:t>Kapitel 6</a:t>
            </a:r>
            <a:endParaRPr lang="da-DK" dirty="0"/>
          </a:p>
        </p:txBody>
      </p:sp>
      <p:pic>
        <p:nvPicPr>
          <p:cNvPr id="4" name="Billede 3" descr="Forsi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711" y="4251279"/>
            <a:ext cx="1284111" cy="18302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0398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et praksisfællesskab</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r>
              <a:rPr lang="da-DK" dirty="0"/>
              <a:t>Praktikantens læring sker via legitim perifer deltagelse i praksisfællesskabet i medieorganisationen (</a:t>
            </a:r>
            <a:r>
              <a:rPr lang="da-DK" dirty="0">
                <a:solidFill>
                  <a:srgbClr val="000000"/>
                </a:solidFill>
              </a:rPr>
              <a:t>Lave og Wenger 1991).</a:t>
            </a:r>
          </a:p>
          <a:p>
            <a:r>
              <a:rPr lang="da-DK" dirty="0">
                <a:solidFill>
                  <a:srgbClr val="000000"/>
                </a:solidFill>
              </a:rPr>
              <a:t>Wenger (1998) kalder det situeret praksislæring – praktikanterne lærer via deltagelsen i praksis og via samarbejdet med de erfarne journalister.</a:t>
            </a:r>
            <a:endParaRPr lang="da-DK" dirty="0"/>
          </a:p>
        </p:txBody>
      </p:sp>
    </p:spTree>
    <p:extLst>
      <p:ext uri="{BB962C8B-B14F-4D97-AF65-F5344CB8AC3E}">
        <p14:creationId xmlns:p14="http://schemas.microsoft.com/office/powerpoint/2010/main" val="3153210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praksisfællesskab</a:t>
            </a:r>
            <a:endParaRPr lang="da-DK" dirty="0"/>
          </a:p>
        </p:txBody>
      </p:sp>
      <p:pic>
        <p:nvPicPr>
          <p:cNvPr id="4" name="Billede 3" descr="Screen Shot 2015-08-05 at 10.44.2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04" y="2743200"/>
            <a:ext cx="8565264" cy="1562582"/>
          </a:xfrm>
          <a:prstGeom prst="rect">
            <a:avLst/>
          </a:prstGeom>
        </p:spPr>
      </p:pic>
      <p:sp>
        <p:nvSpPr>
          <p:cNvPr id="5" name="Tekstfelt 4"/>
          <p:cNvSpPr txBox="1"/>
          <p:nvPr/>
        </p:nvSpPr>
        <p:spPr>
          <a:xfrm>
            <a:off x="6026415" y="4822266"/>
            <a:ext cx="2660385" cy="646331"/>
          </a:xfrm>
          <a:prstGeom prst="rect">
            <a:avLst/>
          </a:prstGeom>
          <a:noFill/>
        </p:spPr>
        <p:txBody>
          <a:bodyPr wrap="square" rtlCol="0">
            <a:spAutoFit/>
          </a:bodyPr>
          <a:lstStyle/>
          <a:p>
            <a:r>
              <a:rPr lang="da-DK" dirty="0" smtClean="0"/>
              <a:t> </a:t>
            </a:r>
            <a:r>
              <a:rPr lang="da-DK" dirty="0"/>
              <a:t>(Lave &amp; Wenger 1991)</a:t>
            </a:r>
          </a:p>
          <a:p>
            <a:endParaRPr lang="da-DK" dirty="0"/>
          </a:p>
        </p:txBody>
      </p:sp>
    </p:spTree>
    <p:extLst>
      <p:ext uri="{BB962C8B-B14F-4D97-AF65-F5344CB8AC3E}">
        <p14:creationId xmlns:p14="http://schemas.microsoft.com/office/powerpoint/2010/main" val="387674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Tavs professionel viden</a:t>
            </a:r>
            <a:endParaRPr lang="da-DK" dirty="0"/>
          </a:p>
        </p:txBody>
      </p:sp>
      <p:sp>
        <p:nvSpPr>
          <p:cNvPr id="3" name="Pladsholder til indhold 2"/>
          <p:cNvSpPr>
            <a:spLocks noGrp="1"/>
          </p:cNvSpPr>
          <p:nvPr>
            <p:ph idx="1"/>
          </p:nvPr>
        </p:nvSpPr>
        <p:spPr>
          <a:xfrm>
            <a:off x="457199" y="1600200"/>
            <a:ext cx="8399307" cy="4868395"/>
          </a:xfrm>
        </p:spPr>
        <p:txBody>
          <a:bodyPr>
            <a:normAutofit/>
          </a:bodyPr>
          <a:lstStyle/>
          <a:p>
            <a:r>
              <a:rPr lang="da-DK" dirty="0" smtClean="0"/>
              <a:t>Professionelle praktikeres ekspertviden er svær at sætte ord på - tavs viden.</a:t>
            </a:r>
          </a:p>
          <a:p>
            <a:r>
              <a:rPr lang="da-DK" dirty="0" err="1" smtClean="0"/>
              <a:t>Polanyi</a:t>
            </a:r>
            <a:r>
              <a:rPr lang="da-DK" dirty="0" smtClean="0"/>
              <a:t> (1967): ”Vi ved mere, end vi lader ane”.</a:t>
            </a:r>
          </a:p>
          <a:p>
            <a:r>
              <a:rPr lang="da-DK" dirty="0" smtClean="0"/>
              <a:t>Tavs viden stammer fra praksis. Kan gøres og vises i praksis, men er svær at italesætte.</a:t>
            </a:r>
          </a:p>
          <a:p>
            <a:r>
              <a:rPr lang="da-DK" dirty="0" err="1" smtClean="0"/>
              <a:t>Schön</a:t>
            </a:r>
            <a:r>
              <a:rPr lang="da-DK" dirty="0" smtClean="0"/>
              <a:t> (1983): Praktikerens handlinger afslører en viden, der ligger ud over det, vedkommende kan artikulere.</a:t>
            </a:r>
            <a:endParaRPr lang="da-DK" dirty="0"/>
          </a:p>
        </p:txBody>
      </p:sp>
    </p:spTree>
    <p:extLst>
      <p:ext uri="{BB962C8B-B14F-4D97-AF65-F5344CB8AC3E}">
        <p14:creationId xmlns:p14="http://schemas.microsoft.com/office/powerpoint/2010/main" val="3628359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Fra novice til ekspert</a:t>
            </a:r>
            <a:endParaRPr lang="da-DK" dirty="0"/>
          </a:p>
        </p:txBody>
      </p:sp>
      <p:sp>
        <p:nvSpPr>
          <p:cNvPr id="3" name="Pladsholder til indhold 2"/>
          <p:cNvSpPr>
            <a:spLocks noGrp="1"/>
          </p:cNvSpPr>
          <p:nvPr>
            <p:ph idx="1"/>
          </p:nvPr>
        </p:nvSpPr>
        <p:spPr/>
        <p:txBody>
          <a:bodyPr/>
          <a:lstStyle/>
          <a:p>
            <a:r>
              <a:rPr lang="da-DK" dirty="0" err="1" smtClean="0"/>
              <a:t>Dreyfus</a:t>
            </a:r>
            <a:r>
              <a:rPr lang="da-DK" dirty="0" smtClean="0"/>
              <a:t> og </a:t>
            </a:r>
            <a:r>
              <a:rPr lang="da-DK" dirty="0" err="1" smtClean="0"/>
              <a:t>Dreyfus</a:t>
            </a:r>
            <a:r>
              <a:rPr lang="da-DK" dirty="0" smtClean="0"/>
              <a:t> (1986): Hvordan tilegnes ekspertviden?</a:t>
            </a:r>
          </a:p>
          <a:p>
            <a:r>
              <a:rPr lang="da-DK" dirty="0" smtClean="0"/>
              <a:t>Undersøgt sygeplejersker, skakspillere, bilister</a:t>
            </a:r>
            <a:br>
              <a:rPr lang="da-DK" dirty="0" smtClean="0"/>
            </a:br>
            <a:r>
              <a:rPr lang="da-DK" dirty="0" smtClean="0"/>
              <a:t>Hvordan opøver de færdigheder?</a:t>
            </a:r>
          </a:p>
          <a:p>
            <a:r>
              <a:rPr lang="da-DK" dirty="0" err="1" smtClean="0"/>
              <a:t>Five</a:t>
            </a:r>
            <a:r>
              <a:rPr lang="da-DK" dirty="0" smtClean="0"/>
              <a:t> stages of </a:t>
            </a:r>
            <a:r>
              <a:rPr lang="da-DK" dirty="0" err="1" smtClean="0"/>
              <a:t>skill</a:t>
            </a:r>
            <a:r>
              <a:rPr lang="da-DK" dirty="0" smtClean="0"/>
              <a:t> </a:t>
            </a:r>
            <a:r>
              <a:rPr lang="da-DK" dirty="0" err="1" smtClean="0"/>
              <a:t>acqusition</a:t>
            </a:r>
            <a:r>
              <a:rPr lang="da-DK" dirty="0" smtClean="0"/>
              <a:t> – fem faser i </a:t>
            </a:r>
            <a:r>
              <a:rPr lang="da-DK" dirty="0" err="1" smtClean="0"/>
              <a:t>videnstilegnelsen</a:t>
            </a:r>
            <a:r>
              <a:rPr lang="da-DK" dirty="0" smtClean="0"/>
              <a:t>.</a:t>
            </a:r>
          </a:p>
          <a:p>
            <a:r>
              <a:rPr lang="da-DK" dirty="0" smtClean="0"/>
              <a:t>Fra novice til ekspert.</a:t>
            </a:r>
            <a:endParaRPr lang="da-DK" dirty="0"/>
          </a:p>
        </p:txBody>
      </p:sp>
    </p:spTree>
    <p:extLst>
      <p:ext uri="{BB962C8B-B14F-4D97-AF65-F5344CB8AC3E}">
        <p14:creationId xmlns:p14="http://schemas.microsoft.com/office/powerpoint/2010/main" val="410100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Fra novice til ekspert</a:t>
            </a:r>
            <a:endParaRPr lang="da-DK" dirty="0"/>
          </a:p>
        </p:txBody>
      </p:sp>
      <p:sp>
        <p:nvSpPr>
          <p:cNvPr id="3" name="Pladsholder til indhold 2"/>
          <p:cNvSpPr>
            <a:spLocks noGrp="1"/>
          </p:cNvSpPr>
          <p:nvPr>
            <p:ph idx="1"/>
          </p:nvPr>
        </p:nvSpPr>
        <p:spPr>
          <a:xfrm>
            <a:off x="457199" y="1600200"/>
            <a:ext cx="8433765" cy="5007291"/>
          </a:xfrm>
        </p:spPr>
        <p:txBody>
          <a:bodyPr>
            <a:normAutofit/>
          </a:bodyPr>
          <a:lstStyle/>
          <a:p>
            <a:r>
              <a:rPr lang="da-DK" dirty="0" smtClean="0"/>
              <a:t>Novice.</a:t>
            </a:r>
          </a:p>
          <a:p>
            <a:pPr lvl="1"/>
            <a:r>
              <a:rPr lang="da-DK" dirty="0" smtClean="0"/>
              <a:t>Lærer og følger indlærte regler.</a:t>
            </a:r>
          </a:p>
          <a:p>
            <a:r>
              <a:rPr lang="da-DK" dirty="0" smtClean="0"/>
              <a:t>Avanceret nybegynder.</a:t>
            </a:r>
          </a:p>
          <a:p>
            <a:pPr lvl="1"/>
            <a:r>
              <a:rPr lang="da-DK" dirty="0" smtClean="0"/>
              <a:t>Får flere erfaringer, kan overføre viden.</a:t>
            </a:r>
          </a:p>
          <a:p>
            <a:r>
              <a:rPr lang="da-DK" dirty="0" smtClean="0"/>
              <a:t>Kompetent.</a:t>
            </a:r>
          </a:p>
          <a:p>
            <a:pPr lvl="1"/>
            <a:r>
              <a:rPr lang="da-DK" dirty="0" smtClean="0"/>
              <a:t>Kan skelne vigtigt fra uvigtigt, stadig større viden.</a:t>
            </a:r>
          </a:p>
          <a:p>
            <a:r>
              <a:rPr lang="da-DK" dirty="0" smtClean="0"/>
              <a:t>Kyndig.</a:t>
            </a:r>
          </a:p>
          <a:p>
            <a:pPr lvl="1"/>
            <a:r>
              <a:rPr lang="da-DK" dirty="0" smtClean="0"/>
              <a:t>Har ofte ’prøvet det før’, trækker på erfaringer.</a:t>
            </a:r>
          </a:p>
          <a:p>
            <a:r>
              <a:rPr lang="da-DK" dirty="0" smtClean="0"/>
              <a:t>Ekspert.</a:t>
            </a:r>
          </a:p>
          <a:p>
            <a:pPr lvl="1"/>
            <a:endParaRPr lang="da-DK" dirty="0" smtClean="0"/>
          </a:p>
        </p:txBody>
      </p:sp>
    </p:spTree>
    <p:extLst>
      <p:ext uri="{BB962C8B-B14F-4D97-AF65-F5344CB8AC3E}">
        <p14:creationId xmlns:p14="http://schemas.microsoft.com/office/powerpoint/2010/main" val="4228697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Eksperten</a:t>
            </a:r>
            <a:endParaRPr lang="da-DK" dirty="0"/>
          </a:p>
        </p:txBody>
      </p:sp>
      <p:sp>
        <p:nvSpPr>
          <p:cNvPr id="3" name="Pladsholder til indhold 2"/>
          <p:cNvSpPr>
            <a:spLocks noGrp="1"/>
          </p:cNvSpPr>
          <p:nvPr>
            <p:ph idx="1"/>
          </p:nvPr>
        </p:nvSpPr>
        <p:spPr/>
        <p:txBody>
          <a:bodyPr/>
          <a:lstStyle/>
          <a:p>
            <a:r>
              <a:rPr lang="da-DK" dirty="0"/>
              <a:t>F</a:t>
            </a:r>
            <a:r>
              <a:rPr lang="da-DK" dirty="0" smtClean="0"/>
              <a:t>emte fase: Den intuitive ekspert.</a:t>
            </a:r>
          </a:p>
          <a:p>
            <a:r>
              <a:rPr lang="da-DK" dirty="0" smtClean="0"/>
              <a:t>Har stor viden og mange erfaringer.</a:t>
            </a:r>
          </a:p>
          <a:p>
            <a:r>
              <a:rPr lang="da-DK" dirty="0" smtClean="0"/>
              <a:t>En del af den viden er kognitivt struktureret som intuition. Derfor svær at italesætte.</a:t>
            </a:r>
          </a:p>
          <a:p>
            <a:r>
              <a:rPr lang="da-DK" dirty="0" smtClean="0"/>
              <a:t>Handler ubevidst, automatisk og naturligt – ”som han eller hun plejer”.</a:t>
            </a:r>
            <a:endParaRPr lang="da-DK" dirty="0"/>
          </a:p>
        </p:txBody>
      </p:sp>
    </p:spTree>
    <p:extLst>
      <p:ext uri="{BB962C8B-B14F-4D97-AF65-F5344CB8AC3E}">
        <p14:creationId xmlns:p14="http://schemas.microsoft.com/office/powerpoint/2010/main" val="1452924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Læringsprocesser</a:t>
            </a:r>
            <a:endParaRPr lang="da-DK" dirty="0"/>
          </a:p>
        </p:txBody>
      </p:sp>
      <p:sp>
        <p:nvSpPr>
          <p:cNvPr id="3" name="Pladsholder til indhold 2"/>
          <p:cNvSpPr>
            <a:spLocks noGrp="1"/>
          </p:cNvSpPr>
          <p:nvPr>
            <p:ph idx="1"/>
          </p:nvPr>
        </p:nvSpPr>
        <p:spPr>
          <a:xfrm>
            <a:off x="457199" y="1600200"/>
            <a:ext cx="8502289" cy="5257800"/>
          </a:xfrm>
        </p:spPr>
        <p:txBody>
          <a:bodyPr/>
          <a:lstStyle/>
          <a:p>
            <a:r>
              <a:rPr lang="da-DK" dirty="0" smtClean="0"/>
              <a:t>En arbejdsopgave er en potentiel læringsoplevelse (</a:t>
            </a:r>
            <a:r>
              <a:rPr lang="da-DK" dirty="0" err="1" smtClean="0"/>
              <a:t>Jarvis</a:t>
            </a:r>
            <a:r>
              <a:rPr lang="da-DK" dirty="0" smtClean="0"/>
              <a:t> 1987), som måske/måske ikke fører til læring hos praktikanten.</a:t>
            </a:r>
          </a:p>
          <a:p>
            <a:r>
              <a:rPr lang="da-DK" dirty="0" smtClean="0"/>
              <a:t>Tre typer af output:</a:t>
            </a:r>
          </a:p>
          <a:p>
            <a:pPr lvl="1"/>
            <a:r>
              <a:rPr lang="da-DK" dirty="0" smtClean="0"/>
              <a:t>Ikke-læring.</a:t>
            </a:r>
            <a:br>
              <a:rPr lang="da-DK" dirty="0" smtClean="0"/>
            </a:br>
            <a:r>
              <a:rPr lang="da-DK" dirty="0" smtClean="0"/>
              <a:t>Praktikanten lærer ikke noget.</a:t>
            </a:r>
          </a:p>
          <a:p>
            <a:pPr lvl="1"/>
            <a:r>
              <a:rPr lang="da-DK" dirty="0" smtClean="0"/>
              <a:t>Ikke-reflekteret læring.</a:t>
            </a:r>
            <a:br>
              <a:rPr lang="da-DK" dirty="0" smtClean="0"/>
            </a:br>
            <a:r>
              <a:rPr lang="da-DK" dirty="0" smtClean="0"/>
              <a:t>Praktikanten er ikke bevidst om læringen.</a:t>
            </a:r>
          </a:p>
          <a:p>
            <a:pPr lvl="1"/>
            <a:r>
              <a:rPr lang="da-DK" dirty="0" smtClean="0"/>
              <a:t>Reflekteret læring.</a:t>
            </a:r>
            <a:br>
              <a:rPr lang="da-DK" dirty="0" smtClean="0"/>
            </a:br>
            <a:r>
              <a:rPr lang="da-DK" dirty="0" smtClean="0"/>
              <a:t>Praktikanten lærer nyt og kan handle anderledes.</a:t>
            </a:r>
            <a:endParaRPr lang="da-DK" dirty="0"/>
          </a:p>
        </p:txBody>
      </p:sp>
    </p:spTree>
    <p:extLst>
      <p:ext uri="{BB962C8B-B14F-4D97-AF65-F5344CB8AC3E}">
        <p14:creationId xmlns:p14="http://schemas.microsoft.com/office/powerpoint/2010/main" val="3126996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Praktikantens læring</a:t>
            </a:r>
            <a:endParaRPr lang="da-DK" dirty="0"/>
          </a:p>
        </p:txBody>
      </p:sp>
      <p:pic>
        <p:nvPicPr>
          <p:cNvPr id="5" name="Billede 4" descr="Screen Shot 2015-08-04 at 18.22.5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0600" y="1148562"/>
            <a:ext cx="6551436" cy="5709438"/>
          </a:xfrm>
          <a:prstGeom prst="rect">
            <a:avLst/>
          </a:prstGeom>
        </p:spPr>
      </p:pic>
      <p:sp>
        <p:nvSpPr>
          <p:cNvPr id="6" name="Tekstfelt 5"/>
          <p:cNvSpPr txBox="1"/>
          <p:nvPr/>
        </p:nvSpPr>
        <p:spPr>
          <a:xfrm>
            <a:off x="6530519" y="6310313"/>
            <a:ext cx="2419806" cy="368300"/>
          </a:xfrm>
          <a:prstGeom prst="rect">
            <a:avLst/>
          </a:prstGeom>
          <a:noFill/>
        </p:spPr>
        <p:txBody>
          <a:bodyPr wrap="square" rtlCol="0" anchor="t">
            <a:spAutoFit/>
          </a:bodyPr>
          <a:lstStyle/>
          <a:p>
            <a:r>
              <a:rPr lang="da-DK" dirty="0" err="1"/>
              <a:t>(Vygotsky</a:t>
            </a:r>
            <a:r>
              <a:rPr lang="da-DK" dirty="0"/>
              <a:t> 1978, 1981)</a:t>
            </a:r>
            <a:r>
              <a:rPr lang="en-US" dirty="0">
                <a:effectLst/>
              </a:rPr>
              <a:t> </a:t>
            </a:r>
            <a:endParaRPr lang="en-US" dirty="0"/>
          </a:p>
        </p:txBody>
      </p:sp>
    </p:spTree>
    <p:extLst>
      <p:ext uri="{BB962C8B-B14F-4D97-AF65-F5344CB8AC3E}">
        <p14:creationId xmlns:p14="http://schemas.microsoft.com/office/powerpoint/2010/main" val="3771801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Udviklingszoner</a:t>
            </a:r>
            <a:endParaRPr lang="da-DK" dirty="0"/>
          </a:p>
        </p:txBody>
      </p:sp>
      <p:sp>
        <p:nvSpPr>
          <p:cNvPr id="3" name="Pladsholder til indhold 2"/>
          <p:cNvSpPr>
            <a:spLocks noGrp="1"/>
          </p:cNvSpPr>
          <p:nvPr>
            <p:ph idx="1"/>
          </p:nvPr>
        </p:nvSpPr>
        <p:spPr>
          <a:xfrm>
            <a:off x="457200" y="1600200"/>
            <a:ext cx="8229600" cy="5257800"/>
          </a:xfrm>
        </p:spPr>
        <p:txBody>
          <a:bodyPr>
            <a:normAutofit/>
          </a:bodyPr>
          <a:lstStyle/>
          <a:p>
            <a:r>
              <a:rPr lang="da-DK" dirty="0"/>
              <a:t>En </a:t>
            </a:r>
            <a:r>
              <a:rPr lang="da-DK" dirty="0" smtClean="0"/>
              <a:t>udviklingszone består af:</a:t>
            </a:r>
          </a:p>
          <a:p>
            <a:pPr lvl="1"/>
            <a:r>
              <a:rPr lang="da-DK" dirty="0" smtClean="0"/>
              <a:t>Konkrete </a:t>
            </a:r>
            <a:r>
              <a:rPr lang="da-DK" dirty="0"/>
              <a:t>arbejdsopgaver, </a:t>
            </a:r>
            <a:r>
              <a:rPr lang="da-DK" dirty="0" smtClean="0"/>
              <a:t>praktikanten kan klare.</a:t>
            </a:r>
          </a:p>
          <a:p>
            <a:pPr lvl="1"/>
            <a:r>
              <a:rPr lang="da-DK" dirty="0" smtClean="0"/>
              <a:t>Praktikantens generelle </a:t>
            </a:r>
            <a:r>
              <a:rPr lang="da-DK" dirty="0"/>
              <a:t>udviklingsniveau </a:t>
            </a:r>
            <a:r>
              <a:rPr lang="da-DK" dirty="0" smtClean="0"/>
              <a:t>mht. </a:t>
            </a:r>
            <a:r>
              <a:rPr lang="da-DK" dirty="0"/>
              <a:t>viden og </a:t>
            </a:r>
            <a:r>
              <a:rPr lang="da-DK" dirty="0" smtClean="0"/>
              <a:t>færdigheder, forståelser</a:t>
            </a:r>
            <a:r>
              <a:rPr lang="da-DK" dirty="0"/>
              <a:t>, strategier, tankemønstre, meningsskabelse, og hvad </a:t>
            </a:r>
            <a:r>
              <a:rPr lang="da-DK" dirty="0" smtClean="0"/>
              <a:t>vedkommende er </a:t>
            </a:r>
            <a:r>
              <a:rPr lang="da-DK" dirty="0"/>
              <a:t>i stand til at </a:t>
            </a:r>
            <a:r>
              <a:rPr lang="da-DK" dirty="0" smtClean="0"/>
              <a:t>overskue.</a:t>
            </a:r>
          </a:p>
        </p:txBody>
      </p:sp>
      <p:pic>
        <p:nvPicPr>
          <p:cNvPr id="4" name="Billede 3" descr="Screen Shot 2015-08-04 at 18.22.5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2691" y="4640809"/>
            <a:ext cx="2205183" cy="1921770"/>
          </a:xfrm>
          <a:prstGeom prst="rect">
            <a:avLst/>
          </a:prstGeom>
        </p:spPr>
      </p:pic>
    </p:spTree>
    <p:extLst>
      <p:ext uri="{BB962C8B-B14F-4D97-AF65-F5344CB8AC3E}">
        <p14:creationId xmlns:p14="http://schemas.microsoft.com/office/powerpoint/2010/main" val="2104466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Udviklingszoner</a:t>
            </a:r>
            <a:endParaRPr lang="da-DK" dirty="0"/>
          </a:p>
        </p:txBody>
      </p:sp>
      <p:sp>
        <p:nvSpPr>
          <p:cNvPr id="3" name="Pladsholder til indhold 2"/>
          <p:cNvSpPr>
            <a:spLocks noGrp="1"/>
          </p:cNvSpPr>
          <p:nvPr>
            <p:ph idx="1"/>
          </p:nvPr>
        </p:nvSpPr>
        <p:spPr>
          <a:xfrm>
            <a:off x="457200" y="1600200"/>
            <a:ext cx="8229600" cy="5106502"/>
          </a:xfrm>
        </p:spPr>
        <p:txBody>
          <a:bodyPr vert="horz" lIns="91440" tIns="45720" rIns="91440" bIns="45720" rtlCol="0" anchor="t">
            <a:normAutofit/>
          </a:bodyPr>
          <a:lstStyle/>
          <a:p>
            <a:r>
              <a:rPr lang="da-DK" dirty="0"/>
              <a:t>Aktuel udviklingszone.</a:t>
            </a:r>
          </a:p>
          <a:p>
            <a:pPr lvl="1"/>
            <a:r>
              <a:rPr lang="da-DK" dirty="0"/>
              <a:t>Den viden og forståelse praktikanten har erhvervet sig, og de handlemønstre og -strategier vedkommende mestrer.</a:t>
            </a:r>
          </a:p>
          <a:p>
            <a:r>
              <a:rPr lang="da-DK" dirty="0"/>
              <a:t>Nærmeste udviklingszone.</a:t>
            </a:r>
          </a:p>
          <a:p>
            <a:pPr lvl="1"/>
            <a:r>
              <a:rPr lang="da-DK" dirty="0"/>
              <a:t>Den læring praktikanten er klar til.</a:t>
            </a:r>
          </a:p>
          <a:p>
            <a:pPr lvl="1"/>
            <a:r>
              <a:rPr lang="da-DK" dirty="0"/>
              <a:t>Muligheder for udvikling, læring og nye indsigter.</a:t>
            </a:r>
          </a:p>
          <a:p>
            <a:r>
              <a:rPr lang="da-DK" dirty="0"/>
              <a:t>Fremtidig udviklingszone.</a:t>
            </a:r>
          </a:p>
          <a:p>
            <a:pPr lvl="1"/>
            <a:r>
              <a:rPr lang="da-DK" dirty="0"/>
              <a:t>De kompetencer, indsigter og færdigheder praktikanten kan tilegne sig i fremtiden.</a:t>
            </a:r>
          </a:p>
        </p:txBody>
      </p:sp>
      <p:pic>
        <p:nvPicPr>
          <p:cNvPr id="4" name="Billede 3" descr="Screen Shot 2015-08-04 at 18.22.5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4678" y="257007"/>
            <a:ext cx="1880400" cy="1638728"/>
          </a:xfrm>
          <a:prstGeom prst="rect">
            <a:avLst/>
          </a:prstGeom>
        </p:spPr>
      </p:pic>
    </p:spTree>
    <p:extLst>
      <p:ext uri="{BB962C8B-B14F-4D97-AF65-F5344CB8AC3E}">
        <p14:creationId xmlns:p14="http://schemas.microsoft.com/office/powerpoint/2010/main" val="342379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a:xfrm>
            <a:off x="457200" y="1600200"/>
            <a:ext cx="8229600" cy="5257800"/>
          </a:xfrm>
        </p:spPr>
        <p:txBody>
          <a:bodyPr/>
          <a:lstStyle/>
          <a:p>
            <a:r>
              <a:rPr lang="da-DK" dirty="0" smtClean="0">
                <a:solidFill>
                  <a:srgbClr val="000000"/>
                </a:solidFill>
              </a:rPr>
              <a:t>Læring i praksis</a:t>
            </a:r>
          </a:p>
          <a:p>
            <a:r>
              <a:rPr lang="da-DK" dirty="0" smtClean="0">
                <a:solidFill>
                  <a:srgbClr val="000000"/>
                </a:solidFill>
              </a:rPr>
              <a:t>Læring i arbejdslivet</a:t>
            </a:r>
          </a:p>
          <a:p>
            <a:r>
              <a:rPr lang="da-DK" dirty="0" smtClean="0">
                <a:solidFill>
                  <a:srgbClr val="000000"/>
                </a:solidFill>
              </a:rPr>
              <a:t>Læring i praksisfællesskab</a:t>
            </a:r>
          </a:p>
          <a:p>
            <a:r>
              <a:rPr lang="da-DK" dirty="0" smtClean="0">
                <a:solidFill>
                  <a:srgbClr val="000000"/>
                </a:solidFill>
              </a:rPr>
              <a:t>Tavs professionel viden</a:t>
            </a:r>
          </a:p>
          <a:p>
            <a:r>
              <a:rPr lang="da-DK" dirty="0" smtClean="0">
                <a:solidFill>
                  <a:srgbClr val="000000"/>
                </a:solidFill>
              </a:rPr>
              <a:t>Praktikantens læring</a:t>
            </a:r>
          </a:p>
          <a:p>
            <a:r>
              <a:rPr lang="da-DK" dirty="0" smtClean="0">
                <a:solidFill>
                  <a:srgbClr val="000000"/>
                </a:solidFill>
              </a:rPr>
              <a:t>Forskellige udfordringer</a:t>
            </a:r>
          </a:p>
          <a:p>
            <a:r>
              <a:rPr lang="da-DK" dirty="0" smtClean="0">
                <a:solidFill>
                  <a:srgbClr val="000000"/>
                </a:solidFill>
              </a:rPr>
              <a:t>Tre typer praktikanter</a:t>
            </a:r>
          </a:p>
          <a:p>
            <a:r>
              <a:rPr lang="da-DK" dirty="0" smtClean="0">
                <a:solidFill>
                  <a:srgbClr val="000000"/>
                </a:solidFill>
              </a:rPr>
              <a:t>To læringsmiljøer</a:t>
            </a:r>
            <a:endParaRPr lang="da-DK" dirty="0">
              <a:solidFill>
                <a:srgbClr val="000000"/>
              </a:solidFill>
            </a:endParaRPr>
          </a:p>
        </p:txBody>
      </p:sp>
    </p:spTree>
    <p:extLst>
      <p:ext uri="{BB962C8B-B14F-4D97-AF65-F5344CB8AC3E}">
        <p14:creationId xmlns:p14="http://schemas.microsoft.com/office/powerpoint/2010/main" val="1054749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Forskellige udfordringer</a:t>
            </a:r>
            <a:endParaRPr lang="da-DK" dirty="0"/>
          </a:p>
        </p:txBody>
      </p:sp>
      <p:sp>
        <p:nvSpPr>
          <p:cNvPr id="3" name="Pladsholder til indhold 2"/>
          <p:cNvSpPr>
            <a:spLocks noGrp="1"/>
          </p:cNvSpPr>
          <p:nvPr>
            <p:ph idx="1"/>
          </p:nvPr>
        </p:nvSpPr>
        <p:spPr>
          <a:xfrm>
            <a:off x="457200" y="1600200"/>
            <a:ext cx="8532994" cy="5257800"/>
          </a:xfrm>
        </p:spPr>
        <p:txBody>
          <a:bodyPr vert="horz" lIns="91440" tIns="45720" rIns="91440" bIns="45720" rtlCol="0" anchor="t">
            <a:normAutofit fontScale="92500" lnSpcReduction="10000"/>
          </a:bodyPr>
          <a:lstStyle/>
          <a:p>
            <a:r>
              <a:rPr lang="da-DK" dirty="0"/>
              <a:t>Minimale udfordringer.</a:t>
            </a:r>
          </a:p>
          <a:p>
            <a:pPr lvl="1"/>
            <a:r>
              <a:rPr lang="da-DK" dirty="0"/>
              <a:t>Rutinepræget hverdag. Praktikanten er i kontrol og har kompetencerne til at løse opgaverne.</a:t>
            </a:r>
          </a:p>
          <a:p>
            <a:r>
              <a:rPr lang="da-DK" dirty="0"/>
              <a:t>Moderate udfordringer.</a:t>
            </a:r>
          </a:p>
          <a:p>
            <a:pPr lvl="1"/>
            <a:r>
              <a:rPr lang="da-DK" dirty="0"/>
              <a:t>Praktikanten må lære nyt for at kunne løse opgaven.</a:t>
            </a:r>
          </a:p>
          <a:p>
            <a:r>
              <a:rPr lang="da-DK" dirty="0"/>
              <a:t>Voldsomme udfordringer.</a:t>
            </a:r>
          </a:p>
          <a:p>
            <a:pPr lvl="1"/>
            <a:r>
              <a:rPr lang="da-DK" dirty="0"/>
              <a:t>Praktikanten er presset og ikke i kontrol. Har ikke prøvet lignende opgave før og har ikke tilstrækkelig viden til at løse opgaven.</a:t>
            </a:r>
          </a:p>
          <a:p>
            <a:r>
              <a:rPr lang="da-DK" dirty="0"/>
              <a:t>For store udfordringer</a:t>
            </a:r>
          </a:p>
          <a:p>
            <a:pPr lvl="1"/>
            <a:r>
              <a:rPr lang="da-DK" dirty="0"/>
              <a:t>Maksimalt pres. Tæt på panik. Indlæringskurven falder brat.</a:t>
            </a:r>
          </a:p>
        </p:txBody>
      </p:sp>
    </p:spTree>
    <p:extLst>
      <p:ext uri="{BB962C8B-B14F-4D97-AF65-F5344CB8AC3E}">
        <p14:creationId xmlns:p14="http://schemas.microsoft.com/office/powerpoint/2010/main" val="756205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Tre typer praktikanter</a:t>
            </a:r>
            <a:endParaRPr lang="da-DK" dirty="0"/>
          </a:p>
        </p:txBody>
      </p:sp>
      <p:sp>
        <p:nvSpPr>
          <p:cNvPr id="3" name="Pladsholder til indhold 2"/>
          <p:cNvSpPr>
            <a:spLocks noGrp="1"/>
          </p:cNvSpPr>
          <p:nvPr>
            <p:ph idx="1"/>
          </p:nvPr>
        </p:nvSpPr>
        <p:spPr>
          <a:xfrm>
            <a:off x="457200" y="1600200"/>
            <a:ext cx="8229600" cy="4947764"/>
          </a:xfrm>
        </p:spPr>
        <p:txBody>
          <a:bodyPr>
            <a:normAutofit lnSpcReduction="10000"/>
          </a:bodyPr>
          <a:lstStyle/>
          <a:p>
            <a:r>
              <a:rPr lang="da-DK" dirty="0" smtClean="0"/>
              <a:t>Den tryghedssøgende.</a:t>
            </a:r>
          </a:p>
          <a:p>
            <a:pPr lvl="1"/>
            <a:r>
              <a:rPr lang="da-DK" dirty="0" smtClean="0"/>
              <a:t>Brug for tryghed, selvtillid og for at være i kontrol.</a:t>
            </a:r>
          </a:p>
          <a:p>
            <a:pPr lvl="1"/>
            <a:r>
              <a:rPr lang="da-DK" dirty="0" smtClean="0"/>
              <a:t>Maksimal indlæring ved mindre udfordringer.</a:t>
            </a:r>
          </a:p>
          <a:p>
            <a:r>
              <a:rPr lang="da-DK" dirty="0" smtClean="0"/>
              <a:t>Den nysgerrige.</a:t>
            </a:r>
          </a:p>
          <a:p>
            <a:pPr lvl="1"/>
            <a:r>
              <a:rPr lang="da-DK" dirty="0" smtClean="0"/>
              <a:t>Vil gerne lære nyt og have moderate udfordringer.</a:t>
            </a:r>
          </a:p>
          <a:p>
            <a:pPr lvl="1"/>
            <a:r>
              <a:rPr lang="da-DK" dirty="0" smtClean="0"/>
              <a:t>Vil gerne være i kontrol det meste af tiden.</a:t>
            </a:r>
          </a:p>
          <a:p>
            <a:r>
              <a:rPr lang="da-DK" dirty="0" smtClean="0"/>
              <a:t>Eventyreren.</a:t>
            </a:r>
          </a:p>
          <a:p>
            <a:pPr lvl="1"/>
            <a:r>
              <a:rPr lang="da-DK" dirty="0" smtClean="0"/>
              <a:t>Trives bedst med mange udfordringer og et vist grundniveau af usikkerhed og pres.</a:t>
            </a:r>
          </a:p>
          <a:p>
            <a:pPr lvl="1"/>
            <a:r>
              <a:rPr lang="da-DK" dirty="0" smtClean="0"/>
              <a:t>Keder sig hurtigt i rutinepræget hverdag.</a:t>
            </a:r>
            <a:endParaRPr lang="da-DK" dirty="0"/>
          </a:p>
        </p:txBody>
      </p:sp>
    </p:spTree>
    <p:extLst>
      <p:ext uri="{BB962C8B-B14F-4D97-AF65-F5344CB8AC3E}">
        <p14:creationId xmlns:p14="http://schemas.microsoft.com/office/powerpoint/2010/main" val="1390663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tilbyde passende udfordringer</a:t>
            </a:r>
            <a:endParaRPr lang="da-DK" dirty="0"/>
          </a:p>
        </p:txBody>
      </p:sp>
      <p:sp>
        <p:nvSpPr>
          <p:cNvPr id="3" name="Pladsholder til indhold 2"/>
          <p:cNvSpPr>
            <a:spLocks noGrp="1"/>
          </p:cNvSpPr>
          <p:nvPr>
            <p:ph idx="1"/>
          </p:nvPr>
        </p:nvSpPr>
        <p:spPr/>
        <p:txBody>
          <a:bodyPr/>
          <a:lstStyle/>
          <a:p>
            <a:r>
              <a:rPr lang="da-DK" dirty="0" smtClean="0"/>
              <a:t>De tre typers læringskurve topper under forskellige omstændigheder.</a:t>
            </a:r>
          </a:p>
          <a:p>
            <a:r>
              <a:rPr lang="da-DK" dirty="0" smtClean="0"/>
              <a:t>Vigtigt at være opmærksom på praktikanttypen – og tilpasse læringsmiljøet ved at tilbyde passende udfordringer.</a:t>
            </a:r>
          </a:p>
          <a:p>
            <a:r>
              <a:rPr lang="da-DK" dirty="0" smtClean="0"/>
              <a:t>Resultat: Praktikanterne lærer mere og bliver hurtigere velfungerende, effektive og tilfredse medarbejdere. </a:t>
            </a:r>
            <a:endParaRPr lang="da-DK" dirty="0"/>
          </a:p>
        </p:txBody>
      </p:sp>
    </p:spTree>
    <p:extLst>
      <p:ext uri="{BB962C8B-B14F-4D97-AF65-F5344CB8AC3E}">
        <p14:creationId xmlns:p14="http://schemas.microsoft.com/office/powerpoint/2010/main" val="3130703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praksis</a:t>
            </a:r>
            <a:endParaRPr lang="da-DK" dirty="0"/>
          </a:p>
        </p:txBody>
      </p:sp>
      <p:pic>
        <p:nvPicPr>
          <p:cNvPr id="4" name="Billede 3" descr="Screen Shot 2015-08-04 at 17.03.2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015" y="2090699"/>
            <a:ext cx="8875985" cy="3901679"/>
          </a:xfrm>
          <a:prstGeom prst="rect">
            <a:avLst/>
          </a:prstGeom>
        </p:spPr>
      </p:pic>
      <p:sp>
        <p:nvSpPr>
          <p:cNvPr id="6" name="Tekstfelt 5"/>
          <p:cNvSpPr txBox="1"/>
          <p:nvPr/>
        </p:nvSpPr>
        <p:spPr>
          <a:xfrm>
            <a:off x="5575974" y="6270625"/>
            <a:ext cx="3568026" cy="369332"/>
          </a:xfrm>
          <a:prstGeom prst="rect">
            <a:avLst/>
          </a:prstGeom>
          <a:noFill/>
        </p:spPr>
        <p:txBody>
          <a:bodyPr wrap="square" rtlCol="0" anchor="t">
            <a:spAutoFit/>
          </a:bodyPr>
          <a:lstStyle/>
          <a:p>
            <a:r>
              <a:rPr lang="da-DK" dirty="0"/>
              <a:t>(Gravengaard og Rimestad 2015)</a:t>
            </a:r>
            <a:endParaRPr lang="en-US" dirty="0"/>
          </a:p>
        </p:txBody>
      </p:sp>
    </p:spTree>
    <p:extLst>
      <p:ext uri="{BB962C8B-B14F-4D97-AF65-F5344CB8AC3E}">
        <p14:creationId xmlns:p14="http://schemas.microsoft.com/office/powerpoint/2010/main" val="514898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To læringsmiljøer</a:t>
            </a:r>
            <a:endParaRPr lang="da-DK" dirty="0"/>
          </a:p>
        </p:txBody>
      </p:sp>
      <p:graphicFrame>
        <p:nvGraphicFramePr>
          <p:cNvPr id="5" name="Tabel 4"/>
          <p:cNvGraphicFramePr>
            <a:graphicFrameLocks noGrp="1"/>
          </p:cNvGraphicFramePr>
          <p:nvPr>
            <p:extLst>
              <p:ext uri="{D42A27DB-BD31-4B8C-83A1-F6EECF244321}">
                <p14:modId xmlns:p14="http://schemas.microsoft.com/office/powerpoint/2010/main" val="3225539997"/>
              </p:ext>
            </p:extLst>
          </p:nvPr>
        </p:nvGraphicFramePr>
        <p:xfrm>
          <a:off x="1161625" y="1366945"/>
          <a:ext cx="7114116" cy="4974728"/>
        </p:xfrm>
        <a:graphic>
          <a:graphicData uri="http://schemas.openxmlformats.org/drawingml/2006/table">
            <a:tbl>
              <a:tblPr firstRow="1" bandRow="1">
                <a:tableStyleId>{5C22544A-7EE6-4342-B048-85BDC9FD1C3A}</a:tableStyleId>
              </a:tblPr>
              <a:tblGrid>
                <a:gridCol w="3557058">
                  <a:extLst>
                    <a:ext uri="{9D8B030D-6E8A-4147-A177-3AD203B41FA5}">
                      <a16:colId xmlns="" xmlns:a16="http://schemas.microsoft.com/office/drawing/2014/main" val="20000"/>
                    </a:ext>
                  </a:extLst>
                </a:gridCol>
                <a:gridCol w="3557058">
                  <a:extLst>
                    <a:ext uri="{9D8B030D-6E8A-4147-A177-3AD203B41FA5}">
                      <a16:colId xmlns="" xmlns:a16="http://schemas.microsoft.com/office/drawing/2014/main" val="20001"/>
                    </a:ext>
                  </a:extLst>
                </a:gridCol>
              </a:tblGrid>
              <a:tr h="629556">
                <a:tc>
                  <a:txBody>
                    <a:bodyPr/>
                    <a:lstStyle/>
                    <a:p>
                      <a:r>
                        <a:rPr lang="da-DK" sz="2800" dirty="0" smtClean="0"/>
                        <a:t>Uddannelsessted</a:t>
                      </a:r>
                      <a:endParaRPr lang="da-DK" sz="2800" dirty="0"/>
                    </a:p>
                  </a:txBody>
                  <a:tcPr/>
                </a:tc>
                <a:tc>
                  <a:txBody>
                    <a:bodyPr/>
                    <a:lstStyle/>
                    <a:p>
                      <a:r>
                        <a:rPr lang="da-DK" sz="2800" dirty="0" smtClean="0"/>
                        <a:t>Praktikplads</a:t>
                      </a:r>
                      <a:endParaRPr lang="da-DK" sz="2800" dirty="0"/>
                    </a:p>
                  </a:txBody>
                  <a:tcPr/>
                </a:tc>
                <a:extLst>
                  <a:ext uri="{0D108BD9-81ED-4DB2-BD59-A6C34878D82A}">
                    <a16:rowId xmlns="" xmlns:a16="http://schemas.microsoft.com/office/drawing/2014/main" val="10000"/>
                  </a:ext>
                </a:extLst>
              </a:tr>
              <a:tr h="450565">
                <a:tc>
                  <a:txBody>
                    <a:bodyPr/>
                    <a:lstStyle/>
                    <a:p>
                      <a:r>
                        <a:rPr lang="da-DK" dirty="0" smtClean="0"/>
                        <a:t>Uddannelse og læring</a:t>
                      </a:r>
                      <a:endParaRPr lang="da-DK"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Produktion, kvalitet og læring</a:t>
                      </a:r>
                      <a:endParaRPr lang="da-DK" sz="1800" dirty="0" smtClean="0">
                        <a:latin typeface="+mn-lt"/>
                      </a:endParaRPr>
                    </a:p>
                  </a:txBody>
                  <a:tcPr/>
                </a:tc>
                <a:extLst>
                  <a:ext uri="{0D108BD9-81ED-4DB2-BD59-A6C34878D82A}">
                    <a16:rowId xmlns="" xmlns:a16="http://schemas.microsoft.com/office/drawing/2014/main" val="10001"/>
                  </a:ext>
                </a:extLst>
              </a:tr>
              <a:tr h="7776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Planlagt læring, </a:t>
                      </a:r>
                      <a:br>
                        <a:rPr lang="da-DK" sz="1800" dirty="0" smtClean="0"/>
                      </a:br>
                      <a:r>
                        <a:rPr lang="da-DK" sz="1800" dirty="0" smtClean="0"/>
                        <a:t>formel læring</a:t>
                      </a:r>
                      <a:endParaRPr lang="da-DK" sz="1800" dirty="0" smtClean="0">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Ikke-planlagt læring, </a:t>
                      </a:r>
                      <a:br>
                        <a:rPr lang="da-DK" sz="1800" dirty="0" smtClean="0"/>
                      </a:br>
                      <a:r>
                        <a:rPr lang="da-DK" sz="1800" dirty="0" smtClean="0"/>
                        <a:t>uformel læring</a:t>
                      </a:r>
                      <a:endParaRPr lang="da-DK" sz="1800" dirty="0" smtClean="0">
                        <a:latin typeface="+mn-lt"/>
                      </a:endParaRPr>
                    </a:p>
                  </a:txBody>
                  <a:tcPr/>
                </a:tc>
                <a:extLst>
                  <a:ext uri="{0D108BD9-81ED-4DB2-BD59-A6C34878D82A}">
                    <a16:rowId xmlns="" xmlns:a16="http://schemas.microsoft.com/office/drawing/2014/main" val="10002"/>
                  </a:ext>
                </a:extLst>
              </a:tr>
              <a:tr h="4505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Meget eksplicit viden</a:t>
                      </a:r>
                      <a:endParaRPr lang="da-DK" sz="1800" dirty="0" smtClean="0">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Meget implicit viden</a:t>
                      </a:r>
                      <a:endParaRPr lang="da-DK" sz="1800" dirty="0" smtClean="0">
                        <a:latin typeface="+mn-lt"/>
                      </a:endParaRPr>
                    </a:p>
                  </a:txBody>
                  <a:tcPr/>
                </a:tc>
                <a:extLst>
                  <a:ext uri="{0D108BD9-81ED-4DB2-BD59-A6C34878D82A}">
                    <a16:rowId xmlns="" xmlns:a16="http://schemas.microsoft.com/office/drawing/2014/main" val="10003"/>
                  </a:ext>
                </a:extLst>
              </a:tr>
              <a:tr h="111098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Rum til fordybelse, refleksion og diskussion</a:t>
                      </a:r>
                      <a:endParaRPr lang="da-DK" sz="1800" dirty="0" smtClean="0">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Vigtigt at blive færdig inden deadline og møde </a:t>
                      </a:r>
                      <a:r>
                        <a:rPr lang="da-DK" sz="1800" dirty="0" err="1" smtClean="0"/>
                        <a:t>kvalitets-kravene</a:t>
                      </a:r>
                      <a:r>
                        <a:rPr lang="da-DK" sz="1800" dirty="0" smtClean="0"/>
                        <a:t> </a:t>
                      </a:r>
                      <a:endParaRPr lang="da-DK" sz="1800" dirty="0" smtClean="0">
                        <a:latin typeface="+mn-lt"/>
                      </a:endParaRPr>
                    </a:p>
                  </a:txBody>
                  <a:tcPr/>
                </a:tc>
                <a:extLst>
                  <a:ext uri="{0D108BD9-81ED-4DB2-BD59-A6C34878D82A}">
                    <a16:rowId xmlns="" xmlns:a16="http://schemas.microsoft.com/office/drawing/2014/main" val="10004"/>
                  </a:ext>
                </a:extLst>
              </a:tr>
              <a:tr h="7776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Anvende teoretisk viden til at analysere og diskutere praksis</a:t>
                      </a:r>
                      <a:endParaRPr lang="da-DK" sz="1800" dirty="0" smtClean="0">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Agere i praksis, </a:t>
                      </a:r>
                      <a:br>
                        <a:rPr lang="da-DK" sz="1800" dirty="0" smtClean="0"/>
                      </a:br>
                      <a:r>
                        <a:rPr lang="da-DK" sz="1800" dirty="0" smtClean="0"/>
                        <a:t>lære ved at deltage i praksis</a:t>
                      </a:r>
                      <a:endParaRPr lang="da-DK" sz="1800" dirty="0" smtClean="0">
                        <a:latin typeface="+mn-lt"/>
                      </a:endParaRPr>
                    </a:p>
                  </a:txBody>
                  <a:tcPr/>
                </a:tc>
                <a:extLst>
                  <a:ext uri="{0D108BD9-81ED-4DB2-BD59-A6C34878D82A}">
                    <a16:rowId xmlns="" xmlns:a16="http://schemas.microsoft.com/office/drawing/2014/main" val="10005"/>
                  </a:ext>
                </a:extLst>
              </a:tr>
              <a:tr h="7776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De ideelle måder at tænke og handle på</a:t>
                      </a:r>
                      <a:endParaRPr lang="da-DK" sz="1800" dirty="0" smtClean="0">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a-DK" sz="1800" dirty="0" smtClean="0"/>
                        <a:t>De reelle og mulige måder at tænke og handle på</a:t>
                      </a:r>
                      <a:endParaRPr lang="da-DK" sz="1800" dirty="0" smtClean="0">
                        <a:latin typeface="+mn-lt"/>
                      </a:endParaRPr>
                    </a:p>
                  </a:txBody>
                  <a:tcPr/>
                </a:tc>
                <a:extLst>
                  <a:ext uri="{0D108BD9-81ED-4DB2-BD59-A6C34878D82A}">
                    <a16:rowId xmlns="" xmlns:a16="http://schemas.microsoft.com/office/drawing/2014/main" val="10006"/>
                  </a:ext>
                </a:extLst>
              </a:tr>
            </a:tbl>
          </a:graphicData>
        </a:graphic>
      </p:graphicFrame>
      <p:sp>
        <p:nvSpPr>
          <p:cNvPr id="6" name="Tekstfelt 5"/>
          <p:cNvSpPr txBox="1"/>
          <p:nvPr/>
        </p:nvSpPr>
        <p:spPr>
          <a:xfrm>
            <a:off x="5445160" y="6390191"/>
            <a:ext cx="3661091" cy="369332"/>
          </a:xfrm>
          <a:prstGeom prst="rect">
            <a:avLst/>
          </a:prstGeom>
          <a:noFill/>
        </p:spPr>
        <p:txBody>
          <a:bodyPr wrap="square" rtlCol="0" anchor="t">
            <a:spAutoFit/>
          </a:bodyPr>
          <a:lstStyle/>
          <a:p>
            <a:r>
              <a:rPr lang="da-DK" dirty="0"/>
              <a:t>(Gravengaard og Rimestad 2015)</a:t>
            </a:r>
            <a:endParaRPr lang="en-US" dirty="0"/>
          </a:p>
        </p:txBody>
      </p:sp>
    </p:spTree>
    <p:extLst>
      <p:ext uri="{BB962C8B-B14F-4D97-AF65-F5344CB8AC3E}">
        <p14:creationId xmlns:p14="http://schemas.microsoft.com/office/powerpoint/2010/main" val="293829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pPr marL="0" indent="0">
              <a:buNone/>
            </a:pPr>
            <a:r>
              <a:rPr lang="da-DK" dirty="0" smtClean="0">
                <a:solidFill>
                  <a:srgbClr val="000000"/>
                </a:solidFill>
              </a:rPr>
              <a:t>”Man lærer bare noget hele tiden, og det er bare så spændende (…) Man skal lige vænne sig til, at det er en stor arbejdsplads i starten (…) De skal have tillid til en, for at man får lov til at lave nogle ting. Så man skal lige vænne sig til den der start og at man lige skal i gang og sådan nogle ting.”</a:t>
            </a:r>
          </a:p>
          <a:p>
            <a:pPr marL="0" indent="0" algn="r">
              <a:buNone/>
            </a:pPr>
            <a:r>
              <a:rPr lang="da-DK" sz="2400" dirty="0" smtClean="0">
                <a:solidFill>
                  <a:srgbClr val="000000"/>
                </a:solidFill>
              </a:rPr>
              <a:t>(Praktikant </a:t>
            </a:r>
            <a:r>
              <a:rPr lang="da-DK" sz="2400" dirty="0" smtClean="0">
                <a:solidFill>
                  <a:srgbClr val="000000"/>
                </a:solidFill>
              </a:rPr>
              <a:t>på </a:t>
            </a:r>
            <a:r>
              <a:rPr lang="da-DK" sz="2400" dirty="0" err="1" smtClean="0">
                <a:solidFill>
                  <a:srgbClr val="000000"/>
                </a:solidFill>
              </a:rPr>
              <a:t>TV-</a:t>
            </a:r>
            <a:r>
              <a:rPr lang="da-DK" sz="2400" dirty="0" err="1" smtClean="0">
                <a:solidFill>
                  <a:srgbClr val="000000"/>
                </a:solidFill>
              </a:rPr>
              <a:t>station</a:t>
            </a:r>
            <a:r>
              <a:rPr lang="da-DK" sz="2400" dirty="0" smtClean="0">
                <a:solidFill>
                  <a:srgbClr val="000000"/>
                </a:solidFill>
              </a:rPr>
              <a:t>)</a:t>
            </a:r>
            <a:endParaRPr lang="da-DK" sz="2400" dirty="0">
              <a:solidFill>
                <a:srgbClr val="000000"/>
              </a:solidFill>
            </a:endParaRPr>
          </a:p>
        </p:txBody>
      </p:sp>
    </p:spTree>
    <p:extLst>
      <p:ext uri="{BB962C8B-B14F-4D97-AF65-F5344CB8AC3E}">
        <p14:creationId xmlns:p14="http://schemas.microsoft.com/office/powerpoint/2010/main" val="1980720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praksis</a:t>
            </a:r>
            <a:endParaRPr lang="da-DK" dirty="0"/>
          </a:p>
        </p:txBody>
      </p:sp>
      <p:sp>
        <p:nvSpPr>
          <p:cNvPr id="3" name="Pladsholder til indhold 2"/>
          <p:cNvSpPr>
            <a:spLocks noGrp="1"/>
          </p:cNvSpPr>
          <p:nvPr>
            <p:ph idx="1"/>
          </p:nvPr>
        </p:nvSpPr>
        <p:spPr>
          <a:xfrm>
            <a:off x="457200" y="1600200"/>
            <a:ext cx="8229600" cy="5018741"/>
          </a:xfrm>
        </p:spPr>
        <p:txBody>
          <a:bodyPr>
            <a:normAutofit/>
          </a:bodyPr>
          <a:lstStyle/>
          <a:p>
            <a:r>
              <a:rPr lang="da-DK" dirty="0" smtClean="0"/>
              <a:t>Et socialt niveau: </a:t>
            </a:r>
            <a:br>
              <a:rPr lang="da-DK" dirty="0" smtClean="0"/>
            </a:br>
            <a:r>
              <a:rPr lang="da-DK" dirty="0" smtClean="0"/>
              <a:t>Læring er en social proces. </a:t>
            </a:r>
            <a:br>
              <a:rPr lang="da-DK" dirty="0" smtClean="0"/>
            </a:br>
            <a:r>
              <a:rPr lang="da-DK" dirty="0" smtClean="0"/>
              <a:t>Læring finder sted i en given social praksis, </a:t>
            </a:r>
            <a:br>
              <a:rPr lang="da-DK" dirty="0" smtClean="0"/>
            </a:br>
            <a:r>
              <a:rPr lang="da-DK" dirty="0" smtClean="0"/>
              <a:t>i et praksisfællesskab.</a:t>
            </a:r>
          </a:p>
          <a:p>
            <a:r>
              <a:rPr lang="da-DK" dirty="0" smtClean="0"/>
              <a:t>Et individuelt niveau: </a:t>
            </a:r>
            <a:br>
              <a:rPr lang="da-DK" dirty="0" smtClean="0"/>
            </a:br>
            <a:r>
              <a:rPr lang="da-DK" dirty="0" smtClean="0"/>
              <a:t>Læring er en individuel proces.</a:t>
            </a:r>
            <a:br>
              <a:rPr lang="da-DK" dirty="0" smtClean="0"/>
            </a:br>
            <a:r>
              <a:rPr lang="da-DK" dirty="0" smtClean="0"/>
              <a:t>Læring er en individuel bearbejdelses- og tilegnelsesproces.</a:t>
            </a:r>
            <a:endParaRPr lang="da-DK" dirty="0"/>
          </a:p>
        </p:txBody>
      </p:sp>
    </p:spTree>
    <p:extLst>
      <p:ext uri="{BB962C8B-B14F-4D97-AF65-F5344CB8AC3E}">
        <p14:creationId xmlns:p14="http://schemas.microsoft.com/office/powerpoint/2010/main" val="8474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arbejdslivet</a:t>
            </a:r>
            <a:endParaRPr lang="da-DK" dirty="0"/>
          </a:p>
        </p:txBody>
      </p:sp>
      <p:sp>
        <p:nvSpPr>
          <p:cNvPr id="3" name="Pladsholder til indhold 2"/>
          <p:cNvSpPr>
            <a:spLocks noGrp="1"/>
          </p:cNvSpPr>
          <p:nvPr>
            <p:ph idx="1"/>
          </p:nvPr>
        </p:nvSpPr>
        <p:spPr>
          <a:xfrm>
            <a:off x="457200" y="1600200"/>
            <a:ext cx="8229600" cy="5016721"/>
          </a:xfrm>
        </p:spPr>
        <p:txBody>
          <a:bodyPr vert="horz" lIns="91440" tIns="45720" rIns="91440" bIns="45720" rtlCol="0" anchor="t">
            <a:normAutofit lnSpcReduction="10000"/>
          </a:bodyPr>
          <a:lstStyle/>
          <a:p>
            <a:r>
              <a:rPr lang="da-DK" dirty="0"/>
              <a:t>Den individuelle praktikant og dennes læringsforløb indtil nu (fx viden, erfaringer, social baggrund, uddannelse). </a:t>
            </a:r>
          </a:p>
          <a:p>
            <a:r>
              <a:rPr lang="da-DK" dirty="0"/>
              <a:t>Det læringsmiljø og de læringsmuligheder, som findes i praksis i medieorganisationen.</a:t>
            </a:r>
          </a:p>
          <a:p>
            <a:pPr lvl="1"/>
            <a:r>
              <a:rPr lang="da-DK" dirty="0"/>
              <a:t>Det organisatoriske læringsmiljø (fx hvad består arbejdet i? Hvordan er arbejdet organiseret? Hvilke muligheder for interaktion?).</a:t>
            </a:r>
          </a:p>
          <a:p>
            <a:pPr lvl="1"/>
            <a:r>
              <a:rPr lang="da-DK" dirty="0"/>
              <a:t>Det sociale læringsmiljø (Organisationskulturen, de herskende normer og værdier i organisationen, rutiner, processer osv.).</a:t>
            </a:r>
          </a:p>
        </p:txBody>
      </p:sp>
    </p:spTree>
    <p:extLst>
      <p:ext uri="{BB962C8B-B14F-4D97-AF65-F5344CB8AC3E}">
        <p14:creationId xmlns:p14="http://schemas.microsoft.com/office/powerpoint/2010/main" val="69976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arbejdslivet</a:t>
            </a:r>
            <a:endParaRPr lang="da-DK" dirty="0"/>
          </a:p>
        </p:txBody>
      </p:sp>
      <p:pic>
        <p:nvPicPr>
          <p:cNvPr id="4" name="Billede 3" descr="Screen Shot 2015-08-04 at 14.24.2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0368" y="2031999"/>
            <a:ext cx="6390099" cy="3919977"/>
          </a:xfrm>
          <a:prstGeom prst="rect">
            <a:avLst/>
          </a:prstGeom>
        </p:spPr>
      </p:pic>
      <p:sp>
        <p:nvSpPr>
          <p:cNvPr id="5" name="Tekstfelt 4"/>
          <p:cNvSpPr txBox="1"/>
          <p:nvPr/>
        </p:nvSpPr>
        <p:spPr>
          <a:xfrm>
            <a:off x="5333559" y="6191250"/>
            <a:ext cx="3334191" cy="368300"/>
          </a:xfrm>
          <a:prstGeom prst="rect">
            <a:avLst/>
          </a:prstGeom>
          <a:noFill/>
        </p:spPr>
        <p:txBody>
          <a:bodyPr wrap="square" rtlCol="0" anchor="t">
            <a:spAutoFit/>
          </a:bodyPr>
          <a:lstStyle/>
          <a:p>
            <a:r>
              <a:rPr lang="da-DK" dirty="0"/>
              <a:t>(Illeris 2006; Illeris et al. 2004)</a:t>
            </a:r>
            <a:r>
              <a:rPr lang="en-US" dirty="0">
                <a:effectLst/>
              </a:rPr>
              <a:t> </a:t>
            </a:r>
            <a:endParaRPr lang="en-US" dirty="0"/>
          </a:p>
        </p:txBody>
      </p:sp>
    </p:spTree>
    <p:extLst>
      <p:ext uri="{BB962C8B-B14F-4D97-AF65-F5344CB8AC3E}">
        <p14:creationId xmlns:p14="http://schemas.microsoft.com/office/powerpoint/2010/main" val="658813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Individuel læring</a:t>
            </a:r>
            <a:endParaRPr lang="da-DK" dirty="0"/>
          </a:p>
        </p:txBody>
      </p:sp>
      <p:sp>
        <p:nvSpPr>
          <p:cNvPr id="3" name="Pladsholder til indhold 2"/>
          <p:cNvSpPr>
            <a:spLocks noGrp="1"/>
          </p:cNvSpPr>
          <p:nvPr>
            <p:ph idx="1"/>
          </p:nvPr>
        </p:nvSpPr>
        <p:spPr/>
        <p:txBody>
          <a:bodyPr>
            <a:normAutofit fontScale="92500"/>
          </a:bodyPr>
          <a:lstStyle/>
          <a:p>
            <a:r>
              <a:rPr lang="da-DK" dirty="0" smtClean="0"/>
              <a:t>En kognitiv dimension.</a:t>
            </a:r>
          </a:p>
          <a:p>
            <a:pPr lvl="1"/>
            <a:r>
              <a:rPr lang="da-DK" dirty="0" smtClean="0"/>
              <a:t>Det, der skal læres (fx viden, færdigheder, forståelser) samt måder at lære på.</a:t>
            </a:r>
          </a:p>
          <a:p>
            <a:r>
              <a:rPr lang="da-DK" dirty="0" smtClean="0"/>
              <a:t>En følelsesmæssig dimension.</a:t>
            </a:r>
          </a:p>
          <a:p>
            <a:pPr lvl="1"/>
            <a:r>
              <a:rPr lang="da-DK" dirty="0" smtClean="0"/>
              <a:t>De følelser, der er knyttet til læringen (fx lyst, tvang, nødvendighed, nysgerrighed).</a:t>
            </a:r>
          </a:p>
          <a:p>
            <a:r>
              <a:rPr lang="da-DK" dirty="0" smtClean="0"/>
              <a:t>En social dimension.</a:t>
            </a:r>
          </a:p>
          <a:p>
            <a:pPr lvl="1"/>
            <a:r>
              <a:rPr lang="da-DK" dirty="0" smtClean="0"/>
              <a:t>Den læringssituation og den interaktion, praktikanten indgår i i den organisation, hvori læringen finder sted.</a:t>
            </a:r>
            <a:endParaRPr lang="da-DK" dirty="0"/>
          </a:p>
        </p:txBody>
      </p:sp>
    </p:spTree>
    <p:extLst>
      <p:ext uri="{BB962C8B-B14F-4D97-AF65-F5344CB8AC3E}">
        <p14:creationId xmlns:p14="http://schemas.microsoft.com/office/powerpoint/2010/main" val="305547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Individuel læring</a:t>
            </a:r>
            <a:endParaRPr lang="da-DK" dirty="0"/>
          </a:p>
        </p:txBody>
      </p:sp>
      <p:pic>
        <p:nvPicPr>
          <p:cNvPr id="4" name="Billede 3" descr="Screen Shot 2015-08-04 at 14.25.3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8409" y="1611182"/>
            <a:ext cx="4182653" cy="4210537"/>
          </a:xfrm>
          <a:prstGeom prst="rect">
            <a:avLst/>
          </a:prstGeom>
        </p:spPr>
      </p:pic>
      <p:sp>
        <p:nvSpPr>
          <p:cNvPr id="5" name="Tekstfelt 4"/>
          <p:cNvSpPr txBox="1"/>
          <p:nvPr/>
        </p:nvSpPr>
        <p:spPr>
          <a:xfrm>
            <a:off x="5413863" y="6191250"/>
            <a:ext cx="3253887" cy="368300"/>
          </a:xfrm>
          <a:prstGeom prst="rect">
            <a:avLst/>
          </a:prstGeom>
          <a:noFill/>
        </p:spPr>
        <p:txBody>
          <a:bodyPr wrap="square" rtlCol="0" anchor="t">
            <a:spAutoFit/>
          </a:bodyPr>
          <a:lstStyle/>
          <a:p>
            <a:r>
              <a:rPr lang="da-DK" dirty="0"/>
              <a:t>(Illeris 2006; Illeris et al. 2004)</a:t>
            </a:r>
            <a:r>
              <a:rPr lang="en-US" dirty="0">
                <a:effectLst/>
              </a:rPr>
              <a:t> </a:t>
            </a:r>
            <a:endParaRPr lang="en-US" dirty="0"/>
          </a:p>
        </p:txBody>
      </p:sp>
    </p:spTree>
    <p:extLst>
      <p:ext uri="{BB962C8B-B14F-4D97-AF65-F5344CB8AC3E}">
        <p14:creationId xmlns:p14="http://schemas.microsoft.com/office/powerpoint/2010/main" val="380456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Læring i praksis </a:t>
            </a:r>
            <a:endParaRPr lang="da-DK" dirty="0"/>
          </a:p>
        </p:txBody>
      </p:sp>
      <p:pic>
        <p:nvPicPr>
          <p:cNvPr id="4" name="Billede 3" descr="Screen Shot 2015-08-04 at 14.30.0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885" y="1756861"/>
            <a:ext cx="7960915" cy="4735498"/>
          </a:xfrm>
          <a:prstGeom prst="rect">
            <a:avLst/>
          </a:prstGeom>
        </p:spPr>
      </p:pic>
      <p:sp>
        <p:nvSpPr>
          <p:cNvPr id="5" name="Tekstfelt 4"/>
          <p:cNvSpPr txBox="1"/>
          <p:nvPr/>
        </p:nvSpPr>
        <p:spPr>
          <a:xfrm>
            <a:off x="6538093" y="6492359"/>
            <a:ext cx="2883750" cy="307777"/>
          </a:xfrm>
          <a:prstGeom prst="rect">
            <a:avLst/>
          </a:prstGeom>
          <a:noFill/>
        </p:spPr>
        <p:txBody>
          <a:bodyPr wrap="square" rtlCol="0" anchor="t">
            <a:spAutoFit/>
          </a:bodyPr>
          <a:lstStyle/>
          <a:p>
            <a:r>
              <a:rPr lang="da-DK" sz="1400" dirty="0"/>
              <a:t>(Illeris 2006; Illeris et al. 2004)</a:t>
            </a:r>
            <a:r>
              <a:rPr lang="en-US" sz="1400" dirty="0">
                <a:effectLst/>
              </a:rPr>
              <a:t> </a:t>
            </a:r>
            <a:endParaRPr lang="en-US" sz="1400" dirty="0"/>
          </a:p>
        </p:txBody>
      </p:sp>
    </p:spTree>
    <p:extLst>
      <p:ext uri="{BB962C8B-B14F-4D97-AF65-F5344CB8AC3E}">
        <p14:creationId xmlns:p14="http://schemas.microsoft.com/office/powerpoint/2010/main" val="2261576013"/>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4365</TotalTime>
  <Words>985</Words>
  <Application>Microsoft Macintosh PowerPoint</Application>
  <PresentationFormat>Skærmshow (4:3)</PresentationFormat>
  <Paragraphs>149</Paragraphs>
  <Slides>24</Slides>
  <Notes>24</Notes>
  <HiddenSlides>0</HiddenSlides>
  <MMClips>0</MMClips>
  <ScaleCrop>false</ScaleCrop>
  <HeadingPairs>
    <vt:vector size="4" baseType="variant">
      <vt:variant>
        <vt:lpstr>Tema</vt:lpstr>
      </vt:variant>
      <vt:variant>
        <vt:i4>1</vt:i4>
      </vt:variant>
      <vt:variant>
        <vt:lpstr>Diastitler</vt:lpstr>
      </vt:variant>
      <vt:variant>
        <vt:i4>24</vt:i4>
      </vt:variant>
    </vt:vector>
  </HeadingPairs>
  <TitlesOfParts>
    <vt:vector size="25" baseType="lpstr">
      <vt:lpstr>Kontortema</vt:lpstr>
      <vt:lpstr>Læring</vt:lpstr>
      <vt:lpstr>Agenda</vt:lpstr>
      <vt:lpstr>PowerPoint-præsentation</vt:lpstr>
      <vt:lpstr>Læring i praksis</vt:lpstr>
      <vt:lpstr>Læring i arbejdslivet</vt:lpstr>
      <vt:lpstr>Læring i arbejdslivet</vt:lpstr>
      <vt:lpstr>Individuel læring</vt:lpstr>
      <vt:lpstr>Individuel læring</vt:lpstr>
      <vt:lpstr>Læring i praksis </vt:lpstr>
      <vt:lpstr>Læring i et praksisfællesskab</vt:lpstr>
      <vt:lpstr>Læring i praksisfællesskab</vt:lpstr>
      <vt:lpstr>Tavs professionel viden</vt:lpstr>
      <vt:lpstr>Fra novice til ekspert</vt:lpstr>
      <vt:lpstr>Fra novice til ekspert</vt:lpstr>
      <vt:lpstr>Eksperten</vt:lpstr>
      <vt:lpstr>Læringsprocesser</vt:lpstr>
      <vt:lpstr>Praktikantens læring</vt:lpstr>
      <vt:lpstr>Udviklingszoner</vt:lpstr>
      <vt:lpstr>Udviklingszoner</vt:lpstr>
      <vt:lpstr>Forskellige udfordringer</vt:lpstr>
      <vt:lpstr>Tre typer praktikanter</vt:lpstr>
      <vt:lpstr>At tilbyde passende udfordringer</vt:lpstr>
      <vt:lpstr>Læring i praksis</vt:lpstr>
      <vt:lpstr>To læringsmiljøer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Læring</dc:title>
  <dc:creator>Gitte Gravengaard</dc:creator>
  <cp:lastModifiedBy>Gitte Gravengaard</cp:lastModifiedBy>
  <cp:revision>34</cp:revision>
  <dcterms:created xsi:type="dcterms:W3CDTF">2015-08-04T12:14:13Z</dcterms:created>
  <dcterms:modified xsi:type="dcterms:W3CDTF">2015-08-25T17:39:36Z</dcterms:modified>
</cp:coreProperties>
</file>