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86" r:id="rId7"/>
    <p:sldId id="261" r:id="rId8"/>
    <p:sldId id="262" r:id="rId9"/>
    <p:sldId id="263" r:id="rId10"/>
    <p:sldId id="271" r:id="rId11"/>
    <p:sldId id="272" r:id="rId12"/>
    <p:sldId id="273" r:id="rId13"/>
    <p:sldId id="274" r:id="rId14"/>
    <p:sldId id="275" r:id="rId15"/>
    <p:sldId id="276" r:id="rId16"/>
    <p:sldId id="277" r:id="rId17"/>
    <p:sldId id="278" r:id="rId18"/>
    <p:sldId id="279" r:id="rId19"/>
    <p:sldId id="280" r:id="rId20"/>
    <p:sldId id="284" r:id="rId21"/>
    <p:sldId id="281" r:id="rId22"/>
    <p:sldId id="282" r:id="rId23"/>
    <p:sldId id="285" r:id="rId24"/>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emlayout 2 - markeringsfarv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96" y="-2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58995-B472-47FF-A365-8DF285C1D3D2}"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543062-D2B4-4026-80CC-B861A8F248E2}" type="slidenum">
              <a:rPr lang="en-US"/>
              <a:t>‹nr.›</a:t>
            </a:fld>
            <a:endParaRPr lang="en-US"/>
          </a:p>
        </p:txBody>
      </p:sp>
    </p:spTree>
    <p:extLst>
      <p:ext uri="{BB962C8B-B14F-4D97-AF65-F5344CB8AC3E}">
        <p14:creationId xmlns:p14="http://schemas.microsoft.com/office/powerpoint/2010/main" val="3617684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a:t>
            </a:fld>
            <a:endParaRPr lang="en-US"/>
          </a:p>
        </p:txBody>
      </p:sp>
    </p:spTree>
    <p:extLst>
      <p:ext uri="{BB962C8B-B14F-4D97-AF65-F5344CB8AC3E}">
        <p14:creationId xmlns:p14="http://schemas.microsoft.com/office/powerpoint/2010/main" val="3088652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10</a:t>
            </a:fld>
            <a:endParaRPr lang="en-US"/>
          </a:p>
        </p:txBody>
      </p:sp>
    </p:spTree>
    <p:extLst>
      <p:ext uri="{BB962C8B-B14F-4D97-AF65-F5344CB8AC3E}">
        <p14:creationId xmlns:p14="http://schemas.microsoft.com/office/powerpoint/2010/main" val="1938335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11</a:t>
            </a:fld>
            <a:endParaRPr lang="en-US"/>
          </a:p>
        </p:txBody>
      </p:sp>
    </p:spTree>
    <p:extLst>
      <p:ext uri="{BB962C8B-B14F-4D97-AF65-F5344CB8AC3E}">
        <p14:creationId xmlns:p14="http://schemas.microsoft.com/office/powerpoint/2010/main" val="20718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12</a:t>
            </a:fld>
            <a:endParaRPr lang="en-US"/>
          </a:p>
        </p:txBody>
      </p:sp>
    </p:spTree>
    <p:extLst>
      <p:ext uri="{BB962C8B-B14F-4D97-AF65-F5344CB8AC3E}">
        <p14:creationId xmlns:p14="http://schemas.microsoft.com/office/powerpoint/2010/main" val="3785516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13</a:t>
            </a:fld>
            <a:endParaRPr lang="en-US"/>
          </a:p>
        </p:txBody>
      </p:sp>
    </p:spTree>
    <p:extLst>
      <p:ext uri="{BB962C8B-B14F-4D97-AF65-F5344CB8AC3E}">
        <p14:creationId xmlns:p14="http://schemas.microsoft.com/office/powerpoint/2010/main" val="730377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14</a:t>
            </a:fld>
            <a:endParaRPr lang="en-US"/>
          </a:p>
        </p:txBody>
      </p:sp>
    </p:spTree>
    <p:extLst>
      <p:ext uri="{BB962C8B-B14F-4D97-AF65-F5344CB8AC3E}">
        <p14:creationId xmlns:p14="http://schemas.microsoft.com/office/powerpoint/2010/main" val="176465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15</a:t>
            </a:fld>
            <a:endParaRPr lang="en-US"/>
          </a:p>
        </p:txBody>
      </p:sp>
    </p:spTree>
    <p:extLst>
      <p:ext uri="{BB962C8B-B14F-4D97-AF65-F5344CB8AC3E}">
        <p14:creationId xmlns:p14="http://schemas.microsoft.com/office/powerpoint/2010/main" val="3714159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16</a:t>
            </a:fld>
            <a:endParaRPr lang="en-US"/>
          </a:p>
        </p:txBody>
      </p:sp>
    </p:spTree>
    <p:extLst>
      <p:ext uri="{BB962C8B-B14F-4D97-AF65-F5344CB8AC3E}">
        <p14:creationId xmlns:p14="http://schemas.microsoft.com/office/powerpoint/2010/main" val="379613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17</a:t>
            </a:fld>
            <a:endParaRPr lang="en-US"/>
          </a:p>
        </p:txBody>
      </p:sp>
    </p:spTree>
    <p:extLst>
      <p:ext uri="{BB962C8B-B14F-4D97-AF65-F5344CB8AC3E}">
        <p14:creationId xmlns:p14="http://schemas.microsoft.com/office/powerpoint/2010/main" val="528488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18</a:t>
            </a:fld>
            <a:endParaRPr lang="en-US"/>
          </a:p>
        </p:txBody>
      </p:sp>
    </p:spTree>
    <p:extLst>
      <p:ext uri="{BB962C8B-B14F-4D97-AF65-F5344CB8AC3E}">
        <p14:creationId xmlns:p14="http://schemas.microsoft.com/office/powerpoint/2010/main" val="3277580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19</a:t>
            </a:fld>
            <a:endParaRPr lang="en-US"/>
          </a:p>
        </p:txBody>
      </p:sp>
    </p:spTree>
    <p:extLst>
      <p:ext uri="{BB962C8B-B14F-4D97-AF65-F5344CB8AC3E}">
        <p14:creationId xmlns:p14="http://schemas.microsoft.com/office/powerpoint/2010/main" val="559224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2</a:t>
            </a:fld>
            <a:endParaRPr lang="en-US"/>
          </a:p>
        </p:txBody>
      </p:sp>
    </p:spTree>
    <p:extLst>
      <p:ext uri="{BB962C8B-B14F-4D97-AF65-F5344CB8AC3E}">
        <p14:creationId xmlns:p14="http://schemas.microsoft.com/office/powerpoint/2010/main" val="435411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20</a:t>
            </a:fld>
            <a:endParaRPr lang="en-US"/>
          </a:p>
        </p:txBody>
      </p:sp>
    </p:spTree>
    <p:extLst>
      <p:ext uri="{BB962C8B-B14F-4D97-AF65-F5344CB8AC3E}">
        <p14:creationId xmlns:p14="http://schemas.microsoft.com/office/powerpoint/2010/main" val="2928670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21</a:t>
            </a:fld>
            <a:endParaRPr lang="en-US"/>
          </a:p>
        </p:txBody>
      </p:sp>
    </p:spTree>
    <p:extLst>
      <p:ext uri="{BB962C8B-B14F-4D97-AF65-F5344CB8AC3E}">
        <p14:creationId xmlns:p14="http://schemas.microsoft.com/office/powerpoint/2010/main" val="39136219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22</a:t>
            </a:fld>
            <a:endParaRPr lang="en-US"/>
          </a:p>
        </p:txBody>
      </p:sp>
    </p:spTree>
    <p:extLst>
      <p:ext uri="{BB962C8B-B14F-4D97-AF65-F5344CB8AC3E}">
        <p14:creationId xmlns:p14="http://schemas.microsoft.com/office/powerpoint/2010/main" val="16404412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23</a:t>
            </a:fld>
            <a:endParaRPr lang="en-US"/>
          </a:p>
        </p:txBody>
      </p:sp>
    </p:spTree>
    <p:extLst>
      <p:ext uri="{BB962C8B-B14F-4D97-AF65-F5344CB8AC3E}">
        <p14:creationId xmlns:p14="http://schemas.microsoft.com/office/powerpoint/2010/main" val="194736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3</a:t>
            </a:fld>
            <a:endParaRPr lang="en-US"/>
          </a:p>
        </p:txBody>
      </p:sp>
    </p:spTree>
    <p:extLst>
      <p:ext uri="{BB962C8B-B14F-4D97-AF65-F5344CB8AC3E}">
        <p14:creationId xmlns:p14="http://schemas.microsoft.com/office/powerpoint/2010/main" val="3576322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4</a:t>
            </a:fld>
            <a:endParaRPr lang="en-US"/>
          </a:p>
        </p:txBody>
      </p:sp>
    </p:spTree>
    <p:extLst>
      <p:ext uri="{BB962C8B-B14F-4D97-AF65-F5344CB8AC3E}">
        <p14:creationId xmlns:p14="http://schemas.microsoft.com/office/powerpoint/2010/main" val="7887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5</a:t>
            </a:fld>
            <a:endParaRPr lang="en-US"/>
          </a:p>
        </p:txBody>
      </p:sp>
    </p:spTree>
    <p:extLst>
      <p:ext uri="{BB962C8B-B14F-4D97-AF65-F5344CB8AC3E}">
        <p14:creationId xmlns:p14="http://schemas.microsoft.com/office/powerpoint/2010/main" val="2557869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6</a:t>
            </a:fld>
            <a:endParaRPr lang="en-US"/>
          </a:p>
        </p:txBody>
      </p:sp>
    </p:spTree>
    <p:extLst>
      <p:ext uri="{BB962C8B-B14F-4D97-AF65-F5344CB8AC3E}">
        <p14:creationId xmlns:p14="http://schemas.microsoft.com/office/powerpoint/2010/main" val="2557869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7</a:t>
            </a:fld>
            <a:endParaRPr lang="en-US"/>
          </a:p>
        </p:txBody>
      </p:sp>
    </p:spTree>
    <p:extLst>
      <p:ext uri="{BB962C8B-B14F-4D97-AF65-F5344CB8AC3E}">
        <p14:creationId xmlns:p14="http://schemas.microsoft.com/office/powerpoint/2010/main" val="1993225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8</a:t>
            </a:fld>
            <a:endParaRPr lang="en-US"/>
          </a:p>
        </p:txBody>
      </p:sp>
    </p:spTree>
    <p:extLst>
      <p:ext uri="{BB962C8B-B14F-4D97-AF65-F5344CB8AC3E}">
        <p14:creationId xmlns:p14="http://schemas.microsoft.com/office/powerpoint/2010/main" val="1125219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543062-D2B4-4026-80CC-B861A8F248E2}" type="slidenum">
              <a:rPr lang="en-US"/>
              <a:t>9</a:t>
            </a:fld>
            <a:endParaRPr lang="en-US"/>
          </a:p>
        </p:txBody>
      </p:sp>
    </p:spTree>
    <p:extLst>
      <p:ext uri="{BB962C8B-B14F-4D97-AF65-F5344CB8AC3E}">
        <p14:creationId xmlns:p14="http://schemas.microsoft.com/office/powerpoint/2010/main" val="2495472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F3EFE304-C7CD-264D-8C38-DBBC4298125A}"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3938487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3EFE304-C7CD-264D-8C38-DBBC4298125A}"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210128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3EFE304-C7CD-264D-8C38-DBBC4298125A}"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105458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3EFE304-C7CD-264D-8C38-DBBC4298125A}"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927860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F3EFE304-C7CD-264D-8C38-DBBC4298125A}"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196957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F3EFE304-C7CD-264D-8C38-DBBC4298125A}"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233033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F3EFE304-C7CD-264D-8C38-DBBC4298125A}"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228831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F3EFE304-C7CD-264D-8C38-DBBC4298125A}"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2364643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3EFE304-C7CD-264D-8C38-DBBC4298125A}"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4207890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F3EFE304-C7CD-264D-8C38-DBBC4298125A}"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407573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F3EFE304-C7CD-264D-8C38-DBBC4298125A}"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E8AC9F0C-FC8D-5343-A0CC-C97E9EB380A1}" type="slidenum">
              <a:rPr lang="da-DK" smtClean="0"/>
              <a:t>‹nr.›</a:t>
            </a:fld>
            <a:endParaRPr lang="da-DK"/>
          </a:p>
        </p:txBody>
      </p:sp>
    </p:spTree>
    <p:extLst>
      <p:ext uri="{BB962C8B-B14F-4D97-AF65-F5344CB8AC3E}">
        <p14:creationId xmlns:p14="http://schemas.microsoft.com/office/powerpoint/2010/main" val="40625628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EFE304-C7CD-264D-8C38-DBBC4298125A}"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AC9F0C-FC8D-5343-A0CC-C97E9EB380A1}" type="slidenum">
              <a:rPr lang="da-DK" smtClean="0"/>
              <a:t>‹nr.›</a:t>
            </a:fld>
            <a:endParaRPr lang="da-DK"/>
          </a:p>
        </p:txBody>
      </p:sp>
    </p:spTree>
    <p:extLst>
      <p:ext uri="{BB962C8B-B14F-4D97-AF65-F5344CB8AC3E}">
        <p14:creationId xmlns:p14="http://schemas.microsoft.com/office/powerpoint/2010/main" val="3525467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Den gode historie</a:t>
            </a:r>
            <a:endParaRPr lang="da-DK" dirty="0"/>
          </a:p>
        </p:txBody>
      </p:sp>
      <p:sp>
        <p:nvSpPr>
          <p:cNvPr id="3" name="Undertitel 2"/>
          <p:cNvSpPr>
            <a:spLocks noGrp="1"/>
          </p:cNvSpPr>
          <p:nvPr>
            <p:ph type="subTitle" idx="1"/>
          </p:nvPr>
        </p:nvSpPr>
        <p:spPr/>
        <p:txBody>
          <a:bodyPr/>
          <a:lstStyle/>
          <a:p>
            <a:r>
              <a:rPr lang="da-DK" dirty="0" smtClean="0"/>
              <a:t>Kapitel 8</a:t>
            </a:r>
            <a:endParaRPr lang="da-DK" dirty="0"/>
          </a:p>
        </p:txBody>
      </p:sp>
      <p:pic>
        <p:nvPicPr>
          <p:cNvPr id="4" name="Billede 3" descr="Forsid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711" y="4251279"/>
            <a:ext cx="1284111" cy="18302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24388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b="1" dirty="0"/>
              <a:t>Hændelsen</a:t>
            </a:r>
            <a:endParaRPr lang="en-US" b="1"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
        <p:nvSpPr>
          <p:cNvPr id="4" name="AutoShape 12"/>
          <p:cNvSpPr>
            <a:spLocks/>
          </p:cNvSpPr>
          <p:nvPr/>
        </p:nvSpPr>
        <p:spPr bwMode="auto">
          <a:xfrm>
            <a:off x="3500484" y="1600200"/>
            <a:ext cx="407034" cy="1785103"/>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3907518" y="1600199"/>
            <a:ext cx="4273848"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Væsentligt</a:t>
            </a:r>
          </a:p>
          <a:p>
            <a:pPr>
              <a:spcBef>
                <a:spcPct val="50000"/>
              </a:spcBef>
              <a:defRPr/>
            </a:pPr>
            <a:r>
              <a:rPr lang="da-DK" sz="2000" dirty="0" smtClean="0"/>
              <a:t>Nyt</a:t>
            </a:r>
          </a:p>
          <a:p>
            <a:pPr>
              <a:spcBef>
                <a:spcPct val="50000"/>
              </a:spcBef>
              <a:defRPr/>
            </a:pPr>
            <a:r>
              <a:rPr lang="da-DK" sz="2000" dirty="0" smtClean="0"/>
              <a:t>Overblik over sagen</a:t>
            </a:r>
          </a:p>
          <a:p>
            <a:pPr>
              <a:spcBef>
                <a:spcPct val="50000"/>
              </a:spcBef>
              <a:defRPr/>
            </a:pPr>
            <a:r>
              <a:rPr lang="da-DK" sz="2000" dirty="0" smtClean="0"/>
              <a:t>Dokumentation</a:t>
            </a:r>
            <a:endParaRPr lang="da-DK" sz="2000" dirty="0"/>
          </a:p>
        </p:txBody>
      </p:sp>
    </p:spTree>
    <p:extLst>
      <p:ext uri="{BB962C8B-B14F-4D97-AF65-F5344CB8AC3E}">
        <p14:creationId xmlns:p14="http://schemas.microsoft.com/office/powerpoint/2010/main" val="18350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b="1" dirty="0"/>
              <a:t>Journalisten</a:t>
            </a:r>
            <a:endParaRPr lang="en-US" b="1"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
        <p:nvSpPr>
          <p:cNvPr id="4" name="AutoShape 12"/>
          <p:cNvSpPr>
            <a:spLocks/>
          </p:cNvSpPr>
          <p:nvPr/>
        </p:nvSpPr>
        <p:spPr bwMode="auto">
          <a:xfrm>
            <a:off x="3704001" y="2251404"/>
            <a:ext cx="407034" cy="1323439"/>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4111035" y="2251404"/>
            <a:ext cx="427384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Interessefelt</a:t>
            </a:r>
          </a:p>
          <a:p>
            <a:pPr>
              <a:spcBef>
                <a:spcPct val="50000"/>
              </a:spcBef>
              <a:defRPr/>
            </a:pPr>
            <a:r>
              <a:rPr lang="da-DK" sz="2000" dirty="0" smtClean="0"/>
              <a:t>Engagement</a:t>
            </a:r>
          </a:p>
          <a:p>
            <a:pPr>
              <a:spcBef>
                <a:spcPct val="50000"/>
              </a:spcBef>
              <a:defRPr/>
            </a:pPr>
            <a:r>
              <a:rPr lang="da-DK" sz="2000" dirty="0" smtClean="0"/>
              <a:t>Journalistrolle</a:t>
            </a:r>
            <a:endParaRPr lang="da-DK" sz="2000" dirty="0"/>
          </a:p>
        </p:txBody>
      </p:sp>
    </p:spTree>
    <p:extLst>
      <p:ext uri="{BB962C8B-B14F-4D97-AF65-F5344CB8AC3E}">
        <p14:creationId xmlns:p14="http://schemas.microsoft.com/office/powerpoint/2010/main" val="3336875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b="1" dirty="0"/>
              <a:t>Medieproduktet</a:t>
            </a:r>
            <a:endParaRPr lang="en-US" b="1"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
        <p:nvSpPr>
          <p:cNvPr id="4" name="AutoShape 12"/>
          <p:cNvSpPr>
            <a:spLocks/>
          </p:cNvSpPr>
          <p:nvPr/>
        </p:nvSpPr>
        <p:spPr bwMode="auto">
          <a:xfrm>
            <a:off x="4420379" y="2751339"/>
            <a:ext cx="407034" cy="1485223"/>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4870152" y="2751339"/>
            <a:ext cx="427384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Passe ind i det samlede medieprodukt – i de  forskellige formater, forskellige typer af historier osv.</a:t>
            </a:r>
          </a:p>
          <a:p>
            <a:pPr>
              <a:spcBef>
                <a:spcPct val="50000"/>
              </a:spcBef>
              <a:defRPr/>
            </a:pPr>
            <a:r>
              <a:rPr lang="da-DK" sz="2000" dirty="0" smtClean="0"/>
              <a:t>Gode billeder</a:t>
            </a:r>
          </a:p>
          <a:p>
            <a:pPr>
              <a:spcBef>
                <a:spcPct val="50000"/>
              </a:spcBef>
              <a:defRPr/>
            </a:pPr>
            <a:endParaRPr lang="da-DK" sz="2000" dirty="0"/>
          </a:p>
        </p:txBody>
      </p:sp>
    </p:spTree>
    <p:extLst>
      <p:ext uri="{BB962C8B-B14F-4D97-AF65-F5344CB8AC3E}">
        <p14:creationId xmlns:p14="http://schemas.microsoft.com/office/powerpoint/2010/main" val="2296535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b="1" dirty="0"/>
              <a:t>Medieorganisationen</a:t>
            </a:r>
            <a:endParaRPr lang="en-US" b="1"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
        <p:nvSpPr>
          <p:cNvPr id="4" name="AutoShape 12"/>
          <p:cNvSpPr>
            <a:spLocks/>
          </p:cNvSpPr>
          <p:nvPr/>
        </p:nvSpPr>
        <p:spPr bwMode="auto">
          <a:xfrm>
            <a:off x="4827413" y="3091147"/>
            <a:ext cx="407034" cy="1841729"/>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5234447" y="3091147"/>
            <a:ext cx="427384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Fagområder</a:t>
            </a:r>
          </a:p>
          <a:p>
            <a:pPr>
              <a:spcBef>
                <a:spcPct val="50000"/>
              </a:spcBef>
              <a:defRPr/>
            </a:pPr>
            <a:r>
              <a:rPr lang="da-DK" sz="2000" dirty="0" smtClean="0"/>
              <a:t>Redaktionel linje</a:t>
            </a:r>
            <a:endParaRPr lang="da-DK" sz="2000" dirty="0"/>
          </a:p>
          <a:p>
            <a:pPr>
              <a:spcBef>
                <a:spcPct val="50000"/>
              </a:spcBef>
              <a:defRPr/>
            </a:pPr>
            <a:r>
              <a:rPr lang="da-DK" sz="2000" dirty="0" smtClean="0"/>
              <a:t>Produktionsvilkår og -krav</a:t>
            </a:r>
          </a:p>
          <a:p>
            <a:pPr>
              <a:spcBef>
                <a:spcPct val="50000"/>
              </a:spcBef>
              <a:defRPr/>
            </a:pPr>
            <a:r>
              <a:rPr lang="da-DK" sz="2000" dirty="0"/>
              <a:t>Rammevilkår, økonomi</a:t>
            </a:r>
          </a:p>
          <a:p>
            <a:pPr>
              <a:spcBef>
                <a:spcPct val="50000"/>
              </a:spcBef>
              <a:defRPr/>
            </a:pPr>
            <a:endParaRPr lang="da-DK" sz="2000" dirty="0"/>
          </a:p>
        </p:txBody>
      </p:sp>
    </p:spTree>
    <p:extLst>
      <p:ext uri="{BB962C8B-B14F-4D97-AF65-F5344CB8AC3E}">
        <p14:creationId xmlns:p14="http://schemas.microsoft.com/office/powerpoint/2010/main" val="42763403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b="1" dirty="0"/>
              <a:t>Andre medier</a:t>
            </a:r>
            <a:endParaRPr lang="en-US" b="1"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
        <p:nvSpPr>
          <p:cNvPr id="4" name="AutoShape 12"/>
          <p:cNvSpPr>
            <a:spLocks/>
          </p:cNvSpPr>
          <p:nvPr/>
        </p:nvSpPr>
        <p:spPr bwMode="auto">
          <a:xfrm>
            <a:off x="4420379" y="3660951"/>
            <a:ext cx="407034" cy="1841729"/>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4870152" y="3660951"/>
            <a:ext cx="4273848"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Solohistorier</a:t>
            </a:r>
          </a:p>
          <a:p>
            <a:pPr>
              <a:spcBef>
                <a:spcPct val="50000"/>
              </a:spcBef>
              <a:defRPr/>
            </a:pPr>
            <a:r>
              <a:rPr lang="da-DK" sz="2000" dirty="0" smtClean="0"/>
              <a:t>Differentiere sig fra andre</a:t>
            </a:r>
            <a:br>
              <a:rPr lang="da-DK" sz="2000" dirty="0" smtClean="0"/>
            </a:br>
            <a:r>
              <a:rPr lang="da-DK" sz="2000" dirty="0" smtClean="0"/>
              <a:t>journalister og medier</a:t>
            </a:r>
          </a:p>
          <a:p>
            <a:pPr>
              <a:spcBef>
                <a:spcPct val="50000"/>
              </a:spcBef>
              <a:defRPr/>
            </a:pPr>
            <a:r>
              <a:rPr lang="da-DK" sz="2000" dirty="0" smtClean="0"/>
              <a:t>Sætte dagsorden</a:t>
            </a:r>
          </a:p>
          <a:p>
            <a:pPr>
              <a:spcBef>
                <a:spcPct val="50000"/>
              </a:spcBef>
              <a:defRPr/>
            </a:pPr>
            <a:endParaRPr lang="da-DK" sz="2000" dirty="0"/>
          </a:p>
        </p:txBody>
      </p:sp>
    </p:spTree>
    <p:extLst>
      <p:ext uri="{BB962C8B-B14F-4D97-AF65-F5344CB8AC3E}">
        <p14:creationId xmlns:p14="http://schemas.microsoft.com/office/powerpoint/2010/main" val="24910180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b="1" dirty="0"/>
              <a:t>Mediebrugerne</a:t>
            </a:r>
            <a:endParaRPr lang="en-US" b="1"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a:t>
            </a:r>
            <a:endParaRPr lang="da-DK" sz="1400" dirty="0"/>
          </a:p>
        </p:txBody>
      </p:sp>
      <p:sp>
        <p:nvSpPr>
          <p:cNvPr id="4" name="AutoShape 12"/>
          <p:cNvSpPr>
            <a:spLocks/>
          </p:cNvSpPr>
          <p:nvPr/>
        </p:nvSpPr>
        <p:spPr bwMode="auto">
          <a:xfrm>
            <a:off x="4420379" y="4214475"/>
            <a:ext cx="407034" cy="1841729"/>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4827413" y="4130599"/>
            <a:ext cx="4501787"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Interessere og vedrøre målgruppen</a:t>
            </a:r>
          </a:p>
          <a:p>
            <a:pPr>
              <a:spcBef>
                <a:spcPct val="50000"/>
              </a:spcBef>
              <a:defRPr/>
            </a:pPr>
            <a:r>
              <a:rPr lang="da-DK" sz="2000" dirty="0" smtClean="0"/>
              <a:t>”Klæde målgruppen på”, </a:t>
            </a:r>
            <a:br>
              <a:rPr lang="da-DK" sz="2000" dirty="0" smtClean="0"/>
            </a:br>
            <a:r>
              <a:rPr lang="da-DK" sz="2000" dirty="0" smtClean="0"/>
              <a:t>”gøre dem klogere”</a:t>
            </a:r>
          </a:p>
          <a:p>
            <a:pPr>
              <a:spcBef>
                <a:spcPct val="50000"/>
              </a:spcBef>
              <a:defRPr/>
            </a:pPr>
            <a:r>
              <a:rPr lang="da-DK" sz="2000" dirty="0" smtClean="0"/>
              <a:t>Fastholde og tiltrække læsere,</a:t>
            </a:r>
            <a:br>
              <a:rPr lang="da-DK" sz="2000" dirty="0" smtClean="0"/>
            </a:br>
            <a:r>
              <a:rPr lang="da-DK" sz="2000" dirty="0" smtClean="0"/>
              <a:t>lyttere og seere</a:t>
            </a:r>
          </a:p>
          <a:p>
            <a:pPr>
              <a:spcBef>
                <a:spcPct val="50000"/>
              </a:spcBef>
              <a:defRPr/>
            </a:pPr>
            <a:endParaRPr lang="da-DK" sz="2000" dirty="0"/>
          </a:p>
        </p:txBody>
      </p:sp>
      <p:sp>
        <p:nvSpPr>
          <p:cNvPr id="6" name="Tekstfelt 5"/>
          <p:cNvSpPr txBox="1"/>
          <p:nvPr/>
        </p:nvSpPr>
        <p:spPr>
          <a:xfrm>
            <a:off x="4591334" y="6501413"/>
            <a:ext cx="5226305" cy="584776"/>
          </a:xfrm>
          <a:prstGeom prst="rect">
            <a:avLst/>
          </a:prstGeom>
          <a:noFill/>
        </p:spPr>
        <p:txBody>
          <a:bodyPr wrap="square" rtlCol="0">
            <a:spAutoFit/>
          </a:bodyPr>
          <a:lstStyle/>
          <a:p>
            <a:r>
              <a:rPr lang="da-DK" sz="1400" dirty="0" smtClean="0"/>
              <a:t>(Gravengaard og Rimestad 2015; Gravengaard 2008, 2010)</a:t>
            </a:r>
          </a:p>
          <a:p>
            <a:endParaRPr lang="da-DK" dirty="0"/>
          </a:p>
        </p:txBody>
      </p:sp>
    </p:spTree>
    <p:extLst>
      <p:ext uri="{BB962C8B-B14F-4D97-AF65-F5344CB8AC3E}">
        <p14:creationId xmlns:p14="http://schemas.microsoft.com/office/powerpoint/2010/main" val="4956351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b="1" dirty="0"/>
              <a:t>Kilderne</a:t>
            </a:r>
            <a:endParaRPr lang="en-US" b="1" dirty="0"/>
          </a:p>
          <a:p>
            <a:pPr marL="0" indent="0">
              <a:buNone/>
            </a:pPr>
            <a:r>
              <a:rPr lang="da-DK" sz="1400" dirty="0" smtClean="0"/>
              <a:t>							</a:t>
            </a:r>
          </a:p>
          <a:p>
            <a:pPr marL="0" indent="0">
              <a:buNone/>
            </a:pPr>
            <a:r>
              <a:rPr lang="da-DK" sz="1400" dirty="0"/>
              <a:t>	</a:t>
            </a:r>
            <a:r>
              <a:rPr lang="da-DK" sz="1400" dirty="0" smtClean="0"/>
              <a:t>					</a:t>
            </a:r>
            <a:endParaRPr lang="da-DK" sz="1400" dirty="0"/>
          </a:p>
        </p:txBody>
      </p:sp>
      <p:sp>
        <p:nvSpPr>
          <p:cNvPr id="4" name="AutoShape 12"/>
          <p:cNvSpPr>
            <a:spLocks/>
          </p:cNvSpPr>
          <p:nvPr/>
        </p:nvSpPr>
        <p:spPr bwMode="auto">
          <a:xfrm>
            <a:off x="3524906" y="4659684"/>
            <a:ext cx="407034" cy="1841729"/>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3931940" y="4659684"/>
            <a:ext cx="4501787"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smtClean="0"/>
              <a:t>Tilgængelige og troværdige kilder</a:t>
            </a:r>
          </a:p>
          <a:p>
            <a:pPr>
              <a:spcBef>
                <a:spcPct val="50000"/>
              </a:spcBef>
              <a:defRPr/>
            </a:pPr>
            <a:r>
              <a:rPr lang="da-DK" sz="2000" dirty="0" smtClean="0"/>
              <a:t>Repræsentere flere sider af sagen</a:t>
            </a:r>
          </a:p>
          <a:p>
            <a:pPr>
              <a:spcBef>
                <a:spcPct val="50000"/>
              </a:spcBef>
              <a:defRPr/>
            </a:pPr>
            <a:r>
              <a:rPr lang="da-DK" sz="2000" dirty="0" smtClean="0"/>
              <a:t>Ikke for styrende</a:t>
            </a:r>
          </a:p>
          <a:p>
            <a:pPr>
              <a:spcBef>
                <a:spcPct val="50000"/>
              </a:spcBef>
              <a:defRPr/>
            </a:pPr>
            <a:r>
              <a:rPr lang="da-DK" sz="2000" dirty="0" smtClean="0"/>
              <a:t>Case som kan ”sætte ansigt på historien”</a:t>
            </a:r>
            <a:endParaRPr lang="da-DK" sz="2000" dirty="0"/>
          </a:p>
        </p:txBody>
      </p:sp>
      <p:sp>
        <p:nvSpPr>
          <p:cNvPr id="6" name="Tekstfelt 5"/>
          <p:cNvSpPr txBox="1"/>
          <p:nvPr/>
        </p:nvSpPr>
        <p:spPr>
          <a:xfrm>
            <a:off x="4591334" y="6501413"/>
            <a:ext cx="5226305" cy="584776"/>
          </a:xfrm>
          <a:prstGeom prst="rect">
            <a:avLst/>
          </a:prstGeom>
          <a:noFill/>
        </p:spPr>
        <p:txBody>
          <a:bodyPr wrap="square" rtlCol="0">
            <a:spAutoFit/>
          </a:bodyPr>
          <a:lstStyle/>
          <a:p>
            <a:r>
              <a:rPr lang="da-DK" sz="1400" dirty="0" smtClean="0"/>
              <a:t>(Gravengaard og Rimestad 2015; Gravengaard 2008, 2010)</a:t>
            </a:r>
          </a:p>
          <a:p>
            <a:endParaRPr lang="da-DK" dirty="0"/>
          </a:p>
        </p:txBody>
      </p:sp>
    </p:spTree>
    <p:extLst>
      <p:ext uri="{BB962C8B-B14F-4D97-AF65-F5344CB8AC3E}">
        <p14:creationId xmlns:p14="http://schemas.microsoft.com/office/powerpoint/2010/main" val="15565574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Tree>
    <p:extLst>
      <p:ext uri="{BB962C8B-B14F-4D97-AF65-F5344CB8AC3E}">
        <p14:creationId xmlns:p14="http://schemas.microsoft.com/office/powerpoint/2010/main" val="1606516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Den gode historie</a:t>
            </a:r>
            <a:endParaRPr lang="da-DK" dirty="0"/>
          </a:p>
        </p:txBody>
      </p:sp>
      <p:graphicFrame>
        <p:nvGraphicFramePr>
          <p:cNvPr id="4" name="Tabel 3"/>
          <p:cNvGraphicFramePr>
            <a:graphicFrameLocks noGrp="1"/>
          </p:cNvGraphicFramePr>
          <p:nvPr>
            <p:extLst>
              <p:ext uri="{D42A27DB-BD31-4B8C-83A1-F6EECF244321}">
                <p14:modId xmlns:p14="http://schemas.microsoft.com/office/powerpoint/2010/main" val="2853500783"/>
              </p:ext>
            </p:extLst>
          </p:nvPr>
        </p:nvGraphicFramePr>
        <p:xfrm>
          <a:off x="1222186" y="1417638"/>
          <a:ext cx="6739382" cy="4954856"/>
        </p:xfrm>
        <a:graphic>
          <a:graphicData uri="http://schemas.openxmlformats.org/drawingml/2006/table">
            <a:tbl>
              <a:tblPr firstRow="1" bandRow="1">
                <a:tableStyleId>{5C22544A-7EE6-4342-B048-85BDC9FD1C3A}</a:tableStyleId>
              </a:tblPr>
              <a:tblGrid>
                <a:gridCol w="3369691">
                  <a:extLst>
                    <a:ext uri="{9D8B030D-6E8A-4147-A177-3AD203B41FA5}">
                      <a16:colId xmlns:a16="http://schemas.microsoft.com/office/drawing/2014/main" xmlns="" val="20000"/>
                    </a:ext>
                  </a:extLst>
                </a:gridCol>
                <a:gridCol w="3369691">
                  <a:extLst>
                    <a:ext uri="{9D8B030D-6E8A-4147-A177-3AD203B41FA5}">
                      <a16:colId xmlns:a16="http://schemas.microsoft.com/office/drawing/2014/main" xmlns="" val="20001"/>
                    </a:ext>
                  </a:extLst>
                </a:gridCol>
              </a:tblGrid>
              <a:tr h="533472">
                <a:tc>
                  <a:txBody>
                    <a:bodyPr/>
                    <a:lstStyle/>
                    <a:p>
                      <a:r>
                        <a:rPr lang="da-DK" sz="2000" dirty="0" smtClean="0"/>
                        <a:t>Nyhedskriterierne</a:t>
                      </a:r>
                      <a:endParaRPr lang="da-DK" sz="2000" dirty="0"/>
                    </a:p>
                  </a:txBody>
                  <a:tcPr marL="91448" marR="91448" marT="45709" marB="45709"/>
                </a:tc>
                <a:tc>
                  <a:txBody>
                    <a:bodyPr/>
                    <a:lstStyle/>
                    <a:p>
                      <a:r>
                        <a:rPr lang="da-DK" sz="2000" dirty="0" smtClean="0"/>
                        <a:t>De syv faktorer</a:t>
                      </a:r>
                      <a:endParaRPr lang="da-DK" sz="2000" dirty="0"/>
                    </a:p>
                  </a:txBody>
                  <a:tcPr marL="91448" marR="91448" marT="45709" marB="45709"/>
                </a:tc>
                <a:extLst>
                  <a:ext uri="{0D108BD9-81ED-4DB2-BD59-A6C34878D82A}">
                    <a16:rowId xmlns:a16="http://schemas.microsoft.com/office/drawing/2014/main" xmlns="" val="10000"/>
                  </a:ext>
                </a:extLst>
              </a:tr>
              <a:tr h="401944">
                <a:tc>
                  <a:txBody>
                    <a:bodyPr/>
                    <a:lstStyle/>
                    <a:p>
                      <a:r>
                        <a:rPr lang="da-DK" sz="1800" dirty="0" smtClean="0"/>
                        <a:t>Væsentlighed</a:t>
                      </a:r>
                      <a:endParaRPr lang="da-DK" sz="1800" dirty="0"/>
                    </a:p>
                  </a:txBody>
                  <a:tcPr marL="91448" marR="91448" marT="45709" marB="45709"/>
                </a:tc>
                <a:tc rowSpan="4">
                  <a:txBody>
                    <a:bodyPr/>
                    <a:lstStyle/>
                    <a:p>
                      <a:r>
                        <a:rPr lang="da-DK" sz="1800" dirty="0" smtClean="0"/>
                        <a:t>Hændelsen</a:t>
                      </a:r>
                      <a:endParaRPr lang="da-DK" sz="1800" dirty="0"/>
                    </a:p>
                  </a:txBody>
                  <a:tcPr marL="91448" marR="91448" marT="45709" marB="45709"/>
                </a:tc>
                <a:extLst>
                  <a:ext uri="{0D108BD9-81ED-4DB2-BD59-A6C34878D82A}">
                    <a16:rowId xmlns:a16="http://schemas.microsoft.com/office/drawing/2014/main" xmlns="" val="10001"/>
                  </a:ext>
                </a:extLst>
              </a:tr>
              <a:tr h="401944">
                <a:tc>
                  <a:txBody>
                    <a:bodyPr/>
                    <a:lstStyle/>
                    <a:p>
                      <a:r>
                        <a:rPr lang="da-DK" sz="1800" dirty="0" smtClean="0"/>
                        <a:t>Sensation</a:t>
                      </a:r>
                      <a:endParaRPr lang="da-DK" sz="1800" dirty="0"/>
                    </a:p>
                  </a:txBody>
                  <a:tcPr marL="91448" marR="91448" marT="45709" marB="45709"/>
                </a:tc>
                <a:tc vMerge="1">
                  <a:txBody>
                    <a:bodyPr/>
                    <a:lstStyle/>
                    <a:p>
                      <a:endParaRPr lang="da-DK" dirty="0"/>
                    </a:p>
                  </a:txBody>
                  <a:tcPr/>
                </a:tc>
                <a:extLst>
                  <a:ext uri="{0D108BD9-81ED-4DB2-BD59-A6C34878D82A}">
                    <a16:rowId xmlns:a16="http://schemas.microsoft.com/office/drawing/2014/main" xmlns="" val="10002"/>
                  </a:ext>
                </a:extLst>
              </a:tr>
              <a:tr h="401944">
                <a:tc>
                  <a:txBody>
                    <a:bodyPr/>
                    <a:lstStyle/>
                    <a:p>
                      <a:r>
                        <a:rPr lang="da-DK" sz="1800" dirty="0" smtClean="0"/>
                        <a:t>Aktualitet</a:t>
                      </a:r>
                      <a:endParaRPr lang="da-DK" sz="1800" dirty="0"/>
                    </a:p>
                  </a:txBody>
                  <a:tcPr marL="91448" marR="91448" marT="45709" marB="45709"/>
                </a:tc>
                <a:tc vMerge="1">
                  <a:txBody>
                    <a:bodyPr/>
                    <a:lstStyle/>
                    <a:p>
                      <a:endParaRPr lang="da-DK" dirty="0"/>
                    </a:p>
                  </a:txBody>
                  <a:tcPr/>
                </a:tc>
                <a:extLst>
                  <a:ext uri="{0D108BD9-81ED-4DB2-BD59-A6C34878D82A}">
                    <a16:rowId xmlns:a16="http://schemas.microsoft.com/office/drawing/2014/main" xmlns="" val="10003"/>
                  </a:ext>
                </a:extLst>
              </a:tr>
              <a:tr h="401944">
                <a:tc>
                  <a:txBody>
                    <a:bodyPr/>
                    <a:lstStyle/>
                    <a:p>
                      <a:r>
                        <a:rPr lang="da-DK" sz="1800" dirty="0" smtClean="0"/>
                        <a:t>Konflikt</a:t>
                      </a:r>
                      <a:endParaRPr lang="da-DK" sz="1800" dirty="0"/>
                    </a:p>
                  </a:txBody>
                  <a:tcPr marL="91448" marR="91448" marT="45709" marB="45709"/>
                </a:tc>
                <a:tc vMerge="1">
                  <a:txBody>
                    <a:bodyPr/>
                    <a:lstStyle/>
                    <a:p>
                      <a:endParaRPr lang="da-DK" dirty="0"/>
                    </a:p>
                  </a:txBody>
                  <a:tcPr/>
                </a:tc>
                <a:extLst>
                  <a:ext uri="{0D108BD9-81ED-4DB2-BD59-A6C34878D82A}">
                    <a16:rowId xmlns:a16="http://schemas.microsoft.com/office/drawing/2014/main" xmlns="" val="10004"/>
                  </a:ext>
                </a:extLst>
              </a:tr>
              <a:tr h="401944">
                <a:tc>
                  <a:txBody>
                    <a:bodyPr/>
                    <a:lstStyle/>
                    <a:p>
                      <a:r>
                        <a:rPr lang="da-DK" sz="1800" dirty="0" smtClean="0"/>
                        <a:t>Identifikation</a:t>
                      </a:r>
                      <a:endParaRPr lang="da-DK" sz="1800" dirty="0"/>
                    </a:p>
                  </a:txBody>
                  <a:tcPr marL="91448" marR="91448" marT="45709" marB="45709"/>
                </a:tc>
                <a:tc>
                  <a:txBody>
                    <a:bodyPr/>
                    <a:lstStyle/>
                    <a:p>
                      <a:r>
                        <a:rPr lang="da-DK" sz="1800" dirty="0" smtClean="0"/>
                        <a:t>Læserne</a:t>
                      </a:r>
                      <a:endParaRPr lang="da-DK" sz="1800" dirty="0"/>
                    </a:p>
                  </a:txBody>
                  <a:tcPr marL="91448" marR="91448" marT="45709" marB="45709"/>
                </a:tc>
                <a:extLst>
                  <a:ext uri="{0D108BD9-81ED-4DB2-BD59-A6C34878D82A}">
                    <a16:rowId xmlns:a16="http://schemas.microsoft.com/office/drawing/2014/main" xmlns="" val="10005"/>
                  </a:ext>
                </a:extLst>
              </a:tr>
              <a:tr h="401944">
                <a:tc>
                  <a:txBody>
                    <a:bodyPr/>
                    <a:lstStyle/>
                    <a:p>
                      <a:endParaRPr lang="da-DK" sz="1800"/>
                    </a:p>
                  </a:txBody>
                  <a:tcPr marL="91448" marR="91448" marT="45709" marB="45709"/>
                </a:tc>
                <a:tc>
                  <a:txBody>
                    <a:bodyPr/>
                    <a:lstStyle/>
                    <a:p>
                      <a:r>
                        <a:rPr lang="da-DK" sz="1800" dirty="0" smtClean="0"/>
                        <a:t>Hændelsen</a:t>
                      </a:r>
                      <a:endParaRPr lang="da-DK" sz="1800" dirty="0"/>
                    </a:p>
                  </a:txBody>
                  <a:tcPr marL="91448" marR="91448" marT="45709" marB="45709"/>
                </a:tc>
                <a:extLst>
                  <a:ext uri="{0D108BD9-81ED-4DB2-BD59-A6C34878D82A}">
                    <a16:rowId xmlns:a16="http://schemas.microsoft.com/office/drawing/2014/main" xmlns="" val="10006"/>
                  </a:ext>
                </a:extLst>
              </a:tr>
              <a:tr h="401944">
                <a:tc>
                  <a:txBody>
                    <a:bodyPr/>
                    <a:lstStyle/>
                    <a:p>
                      <a:endParaRPr lang="da-DK" sz="1800"/>
                    </a:p>
                  </a:txBody>
                  <a:tcPr marL="91448" marR="91448" marT="45709" marB="45709"/>
                </a:tc>
                <a:tc>
                  <a:txBody>
                    <a:bodyPr/>
                    <a:lstStyle/>
                    <a:p>
                      <a:r>
                        <a:rPr lang="da-DK" sz="1800" dirty="0" smtClean="0"/>
                        <a:t>Ide-igangsætter</a:t>
                      </a:r>
                      <a:endParaRPr lang="da-DK" sz="1800" dirty="0"/>
                    </a:p>
                  </a:txBody>
                  <a:tcPr marL="91448" marR="91448" marT="45709" marB="45709"/>
                </a:tc>
                <a:extLst>
                  <a:ext uri="{0D108BD9-81ED-4DB2-BD59-A6C34878D82A}">
                    <a16:rowId xmlns:a16="http://schemas.microsoft.com/office/drawing/2014/main" xmlns="" val="10007"/>
                  </a:ext>
                </a:extLst>
              </a:tr>
              <a:tr h="401944">
                <a:tc>
                  <a:txBody>
                    <a:bodyPr/>
                    <a:lstStyle/>
                    <a:p>
                      <a:endParaRPr lang="da-DK" sz="1800" dirty="0"/>
                    </a:p>
                  </a:txBody>
                  <a:tcPr marL="91448" marR="91448" marT="45709" marB="45709"/>
                </a:tc>
                <a:tc>
                  <a:txBody>
                    <a:bodyPr/>
                    <a:lstStyle/>
                    <a:p>
                      <a:r>
                        <a:rPr lang="da-DK" sz="1800" dirty="0" smtClean="0"/>
                        <a:t>Journalisten</a:t>
                      </a:r>
                      <a:endParaRPr lang="da-DK" sz="1800" dirty="0"/>
                    </a:p>
                  </a:txBody>
                  <a:tcPr marL="91448" marR="91448" marT="45709" marB="45709"/>
                </a:tc>
                <a:extLst>
                  <a:ext uri="{0D108BD9-81ED-4DB2-BD59-A6C34878D82A}">
                    <a16:rowId xmlns:a16="http://schemas.microsoft.com/office/drawing/2014/main" xmlns="" val="10008"/>
                  </a:ext>
                </a:extLst>
              </a:tr>
              <a:tr h="401944">
                <a:tc>
                  <a:txBody>
                    <a:bodyPr/>
                    <a:lstStyle/>
                    <a:p>
                      <a:endParaRPr lang="da-DK" sz="1800" dirty="0"/>
                    </a:p>
                  </a:txBody>
                  <a:tcPr marL="91448" marR="91448" marT="45709" marB="45709"/>
                </a:tc>
                <a:tc>
                  <a:txBody>
                    <a:bodyPr/>
                    <a:lstStyle/>
                    <a:p>
                      <a:r>
                        <a:rPr lang="da-DK" sz="1800" dirty="0" smtClean="0"/>
                        <a:t>Avisen som organisation</a:t>
                      </a:r>
                      <a:endParaRPr lang="da-DK" sz="1800" dirty="0"/>
                    </a:p>
                  </a:txBody>
                  <a:tcPr marL="91448" marR="91448" marT="45709" marB="45709"/>
                </a:tc>
                <a:extLst>
                  <a:ext uri="{0D108BD9-81ED-4DB2-BD59-A6C34878D82A}">
                    <a16:rowId xmlns:a16="http://schemas.microsoft.com/office/drawing/2014/main" xmlns="" val="10009"/>
                  </a:ext>
                </a:extLst>
              </a:tr>
              <a:tr h="401944">
                <a:tc>
                  <a:txBody>
                    <a:bodyPr/>
                    <a:lstStyle/>
                    <a:p>
                      <a:r>
                        <a:rPr lang="da-DK" sz="1800" dirty="0" smtClean="0"/>
                        <a:t>Eksklusivitetskriteriet</a:t>
                      </a:r>
                      <a:endParaRPr lang="da-DK" sz="1800" i="1" dirty="0"/>
                    </a:p>
                  </a:txBody>
                  <a:tcPr marL="91448" marR="91448" marT="45709" marB="45709"/>
                </a:tc>
                <a:tc>
                  <a:txBody>
                    <a:bodyPr/>
                    <a:lstStyle/>
                    <a:p>
                      <a:r>
                        <a:rPr lang="da-DK" sz="1800" dirty="0" smtClean="0"/>
                        <a:t>Andre medier</a:t>
                      </a:r>
                      <a:endParaRPr lang="da-DK" sz="1800" dirty="0"/>
                    </a:p>
                  </a:txBody>
                  <a:tcPr marL="91448" marR="91448" marT="45709" marB="45709"/>
                </a:tc>
                <a:extLst>
                  <a:ext uri="{0D108BD9-81ED-4DB2-BD59-A6C34878D82A}">
                    <a16:rowId xmlns:a16="http://schemas.microsoft.com/office/drawing/2014/main" xmlns="" val="10010"/>
                  </a:ext>
                </a:extLst>
              </a:tr>
              <a:tr h="401944">
                <a:tc>
                  <a:txBody>
                    <a:bodyPr/>
                    <a:lstStyle/>
                    <a:p>
                      <a:endParaRPr lang="da-DK" sz="1800" dirty="0"/>
                    </a:p>
                  </a:txBody>
                  <a:tcPr marL="91448" marR="91448" marT="45709" marB="45709"/>
                </a:tc>
                <a:tc>
                  <a:txBody>
                    <a:bodyPr/>
                    <a:lstStyle/>
                    <a:p>
                      <a:r>
                        <a:rPr lang="da-DK" sz="1800" dirty="0" smtClean="0"/>
                        <a:t>Kilderne</a:t>
                      </a:r>
                      <a:endParaRPr lang="da-DK" sz="1800" dirty="0"/>
                    </a:p>
                  </a:txBody>
                  <a:tcPr marL="91448" marR="91448" marT="45709" marB="45709"/>
                </a:tc>
                <a:extLst>
                  <a:ext uri="{0D108BD9-81ED-4DB2-BD59-A6C34878D82A}">
                    <a16:rowId xmlns:a16="http://schemas.microsoft.com/office/drawing/2014/main" xmlns="" val="10011"/>
                  </a:ext>
                </a:extLst>
              </a:tr>
            </a:tbl>
          </a:graphicData>
        </a:graphic>
      </p:graphicFrame>
      <p:sp>
        <p:nvSpPr>
          <p:cNvPr id="5" name="Tekstfelt 4"/>
          <p:cNvSpPr txBox="1"/>
          <p:nvPr/>
        </p:nvSpPr>
        <p:spPr>
          <a:xfrm>
            <a:off x="4958637" y="6372225"/>
            <a:ext cx="3728163" cy="646331"/>
          </a:xfrm>
          <a:prstGeom prst="rect">
            <a:avLst/>
          </a:prstGeom>
          <a:noFill/>
        </p:spPr>
        <p:txBody>
          <a:bodyPr wrap="square" rtlCol="0" anchor="t">
            <a:spAutoFit/>
          </a:bodyPr>
          <a:lstStyle/>
          <a:p>
            <a:r>
              <a:rPr lang="da-DK" dirty="0"/>
              <a:t>(Gravengaard &amp; Rimestad 2015)</a:t>
            </a:r>
            <a:endParaRPr lang="en-US" dirty="0"/>
          </a:p>
          <a:p>
            <a:endParaRPr lang="da-DK" dirty="0"/>
          </a:p>
        </p:txBody>
      </p:sp>
    </p:spTree>
    <p:extLst>
      <p:ext uri="{BB962C8B-B14F-4D97-AF65-F5344CB8AC3E}">
        <p14:creationId xmlns:p14="http://schemas.microsoft.com/office/powerpoint/2010/main" val="2024755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lære om den gode historie</a:t>
            </a:r>
            <a:endParaRPr lang="da-DK" dirty="0"/>
          </a:p>
        </p:txBody>
      </p:sp>
      <p:sp>
        <p:nvSpPr>
          <p:cNvPr id="3" name="Pladsholder til indhold 2"/>
          <p:cNvSpPr>
            <a:spLocks noGrp="1"/>
          </p:cNvSpPr>
          <p:nvPr>
            <p:ph idx="1"/>
          </p:nvPr>
        </p:nvSpPr>
        <p:spPr>
          <a:xfrm>
            <a:off x="457200" y="1600200"/>
            <a:ext cx="8229600" cy="4976968"/>
          </a:xfrm>
        </p:spPr>
        <p:txBody>
          <a:bodyPr>
            <a:normAutofit lnSpcReduction="10000"/>
          </a:bodyPr>
          <a:lstStyle/>
          <a:p>
            <a:r>
              <a:rPr lang="da-DK" dirty="0" smtClean="0"/>
              <a:t>Ved at deltage i praksis i organisationen.</a:t>
            </a:r>
          </a:p>
          <a:p>
            <a:r>
              <a:rPr lang="da-DK" dirty="0" smtClean="0"/>
              <a:t>Ved selv at forsøge sig med at skabe gode historier.</a:t>
            </a:r>
          </a:p>
          <a:p>
            <a:r>
              <a:rPr lang="da-DK" dirty="0" smtClean="0"/>
              <a:t>Ved at lytte til kommentarer, gode råd og vurderinger fra de erfarne.</a:t>
            </a:r>
          </a:p>
          <a:p>
            <a:r>
              <a:rPr lang="da-DK" dirty="0" smtClean="0"/>
              <a:t>Ved at deltage i redaktionsmøder og lægge mærke til, hvordan ideer evalueres.</a:t>
            </a:r>
          </a:p>
          <a:p>
            <a:r>
              <a:rPr lang="da-DK" dirty="0" smtClean="0"/>
              <a:t>Ved at læse avisen eller se/høre nyhedsudsendelsen.</a:t>
            </a:r>
          </a:p>
          <a:p>
            <a:r>
              <a:rPr lang="da-DK" dirty="0" smtClean="0"/>
              <a:t>Ved at lytte til den fælles efterkritik på mediet.</a:t>
            </a:r>
          </a:p>
        </p:txBody>
      </p:sp>
    </p:spTree>
    <p:extLst>
      <p:ext uri="{BB962C8B-B14F-4D97-AF65-F5344CB8AC3E}">
        <p14:creationId xmlns:p14="http://schemas.microsoft.com/office/powerpoint/2010/main" val="2133545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p:txBody>
          <a:bodyPr/>
          <a:lstStyle/>
          <a:p>
            <a:r>
              <a:rPr lang="da-DK" dirty="0" smtClean="0">
                <a:solidFill>
                  <a:srgbClr val="000000"/>
                </a:solidFill>
              </a:rPr>
              <a:t>En god historie</a:t>
            </a:r>
          </a:p>
          <a:p>
            <a:r>
              <a:rPr lang="da-DK" dirty="0" smtClean="0">
                <a:solidFill>
                  <a:srgbClr val="000000"/>
                </a:solidFill>
              </a:rPr>
              <a:t>Nyhedsværdier</a:t>
            </a:r>
          </a:p>
          <a:p>
            <a:r>
              <a:rPr lang="da-DK" dirty="0" smtClean="0">
                <a:solidFill>
                  <a:srgbClr val="000000"/>
                </a:solidFill>
              </a:rPr>
              <a:t>Nyhedskriterier</a:t>
            </a:r>
          </a:p>
          <a:p>
            <a:r>
              <a:rPr lang="da-DK" dirty="0" smtClean="0">
                <a:solidFill>
                  <a:srgbClr val="000000"/>
                </a:solidFill>
              </a:rPr>
              <a:t>De otte faktorer</a:t>
            </a:r>
          </a:p>
          <a:p>
            <a:r>
              <a:rPr lang="da-DK" dirty="0" smtClean="0">
                <a:solidFill>
                  <a:srgbClr val="000000"/>
                </a:solidFill>
              </a:rPr>
              <a:t>At lære om den gode historie</a:t>
            </a:r>
          </a:p>
          <a:p>
            <a:r>
              <a:rPr lang="da-DK" dirty="0" smtClean="0">
                <a:solidFill>
                  <a:srgbClr val="000000"/>
                </a:solidFill>
              </a:rPr>
              <a:t>At tale om den gode historie</a:t>
            </a:r>
            <a:endParaRPr lang="da-DK" dirty="0">
              <a:solidFill>
                <a:srgbClr val="000000"/>
              </a:solidFill>
            </a:endParaRPr>
          </a:p>
        </p:txBody>
      </p:sp>
    </p:spTree>
    <p:extLst>
      <p:ext uri="{BB962C8B-B14F-4D97-AF65-F5344CB8AC3E}">
        <p14:creationId xmlns:p14="http://schemas.microsoft.com/office/powerpoint/2010/main" val="2913116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lære om den gode historie</a:t>
            </a:r>
            <a:endParaRPr lang="da-DK" dirty="0"/>
          </a:p>
        </p:txBody>
      </p:sp>
      <p:sp>
        <p:nvSpPr>
          <p:cNvPr id="3" name="Pladsholder til indhold 2"/>
          <p:cNvSpPr>
            <a:spLocks noGrp="1"/>
          </p:cNvSpPr>
          <p:nvPr>
            <p:ph idx="1"/>
          </p:nvPr>
        </p:nvSpPr>
        <p:spPr>
          <a:xfrm>
            <a:off x="457200" y="1600200"/>
            <a:ext cx="8229600" cy="4976968"/>
          </a:xfrm>
        </p:spPr>
        <p:txBody>
          <a:bodyPr vert="horz" lIns="91440" tIns="45720" rIns="91440" bIns="45720" rtlCol="0" anchor="t">
            <a:normAutofit/>
          </a:bodyPr>
          <a:lstStyle/>
          <a:p>
            <a:pPr marL="0" indent="0">
              <a:buNone/>
            </a:pPr>
            <a:r>
              <a:rPr lang="da-DK" dirty="0"/>
              <a:t>”Jeg tror bare, at det er hele processen gennem en hverdag. Og så når du har haft tilstrækkeligt mange af dem på en redaktion, så opdager du det jo. Kommer ind i rutinerne og opdager hvad det er, cheferne vil have, og hvad de ikke vil have. ”</a:t>
            </a:r>
          </a:p>
          <a:p>
            <a:pPr marL="0" indent="0" algn="r">
              <a:buNone/>
            </a:pPr>
            <a:r>
              <a:rPr lang="da-DK" sz="1600" dirty="0" smtClean="0"/>
              <a:t>(Praktikant </a:t>
            </a:r>
            <a:r>
              <a:rPr lang="da-DK" sz="1600" dirty="0"/>
              <a:t>på </a:t>
            </a:r>
            <a:r>
              <a:rPr lang="da-DK" sz="1600" dirty="0" smtClean="0"/>
              <a:t>formiddagsavis)</a:t>
            </a:r>
            <a:endParaRPr lang="en-US" sz="1600" dirty="0"/>
          </a:p>
        </p:txBody>
      </p:sp>
    </p:spTree>
    <p:extLst>
      <p:ext uri="{BB962C8B-B14F-4D97-AF65-F5344CB8AC3E}">
        <p14:creationId xmlns:p14="http://schemas.microsoft.com/office/powerpoint/2010/main" val="496461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tale om den gode historie</a:t>
            </a:r>
            <a:endParaRPr lang="da-DK" dirty="0"/>
          </a:p>
        </p:txBody>
      </p:sp>
      <p:sp>
        <p:nvSpPr>
          <p:cNvPr id="3" name="Pladsholder til indhold 2"/>
          <p:cNvSpPr>
            <a:spLocks noGrp="1"/>
          </p:cNvSpPr>
          <p:nvPr>
            <p:ph idx="1"/>
          </p:nvPr>
        </p:nvSpPr>
        <p:spPr>
          <a:xfrm>
            <a:off x="457200" y="1600200"/>
            <a:ext cx="8383560" cy="5009528"/>
          </a:xfrm>
        </p:spPr>
        <p:txBody>
          <a:bodyPr vert="horz" lIns="91440" tIns="45720" rIns="91440" bIns="45720" rtlCol="0" anchor="t">
            <a:normAutofit/>
          </a:bodyPr>
          <a:lstStyle/>
          <a:p>
            <a:r>
              <a:rPr lang="da-DK" dirty="0"/>
              <a:t>Forklares sjældent, hvad en god historie er.</a:t>
            </a:r>
          </a:p>
          <a:p>
            <a:r>
              <a:rPr lang="da-DK" dirty="0"/>
              <a:t>Store dele af denne professionelle ekspertviden er tavs, derfor italesættes og diskuteres den kun sjældent.</a:t>
            </a:r>
          </a:p>
          <a:p>
            <a:r>
              <a:rPr lang="da-DK" dirty="0"/>
              <a:t>”Super god historie”, ”Rigtig godt portræt”.</a:t>
            </a:r>
          </a:p>
          <a:p>
            <a:r>
              <a:rPr lang="da-DK" dirty="0"/>
              <a:t>”Det er ikke noget, man bliver sat ind i altså. Det blev jeg ikke i hvert fald. Altså, det er</a:t>
            </a:r>
            <a:br>
              <a:rPr lang="da-DK" dirty="0"/>
            </a:br>
            <a:r>
              <a:rPr lang="da-DK" dirty="0"/>
              <a:t>sådan noget, man selv lige må finde ud af ..”                                      </a:t>
            </a:r>
            <a:endParaRPr lang="da-DK" dirty="0" smtClean="0"/>
          </a:p>
          <a:p>
            <a:pPr marL="0" indent="0" algn="r">
              <a:buNone/>
            </a:pPr>
            <a:r>
              <a:rPr lang="da-DK" sz="1600" dirty="0"/>
              <a:t>(</a:t>
            </a:r>
            <a:r>
              <a:rPr lang="da-DK" sz="1600" dirty="0" smtClean="0"/>
              <a:t>Praktikant </a:t>
            </a:r>
            <a:r>
              <a:rPr lang="da-DK" sz="1600" dirty="0"/>
              <a:t>på tv-</a:t>
            </a:r>
            <a:r>
              <a:rPr lang="da-DK" sz="1600" dirty="0" smtClean="0"/>
              <a:t>station)</a:t>
            </a:r>
            <a:endParaRPr lang="da-DK" sz="1600" dirty="0"/>
          </a:p>
        </p:txBody>
      </p:sp>
    </p:spTree>
    <p:extLst>
      <p:ext uri="{BB962C8B-B14F-4D97-AF65-F5344CB8AC3E}">
        <p14:creationId xmlns:p14="http://schemas.microsoft.com/office/powerpoint/2010/main" val="541453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Svært at italesætte tavs viden</a:t>
            </a:r>
            <a:endParaRPr lang="da-DK" dirty="0"/>
          </a:p>
        </p:txBody>
      </p:sp>
      <p:sp>
        <p:nvSpPr>
          <p:cNvPr id="3" name="Pladsholder til indhold 2"/>
          <p:cNvSpPr>
            <a:spLocks noGrp="1"/>
          </p:cNvSpPr>
          <p:nvPr>
            <p:ph idx="1"/>
          </p:nvPr>
        </p:nvSpPr>
        <p:spPr>
          <a:xfrm>
            <a:off x="457200" y="1600200"/>
            <a:ext cx="8229600" cy="5152337"/>
          </a:xfrm>
        </p:spPr>
        <p:txBody>
          <a:bodyPr vert="horz" lIns="91440" tIns="45720" rIns="91440" bIns="45720" rtlCol="0" anchor="t">
            <a:normAutofit/>
          </a:bodyPr>
          <a:lstStyle/>
          <a:p>
            <a:pPr marL="0" indent="0">
              <a:buNone/>
            </a:pPr>
            <a:r>
              <a:rPr lang="da-DK" b="1" dirty="0"/>
              <a:t>Redaktør</a:t>
            </a:r>
            <a:r>
              <a:rPr lang="da-DK" dirty="0"/>
              <a:t>: ”Men du kan jo godt…? Kan du sådan mærke, hvad det er for nogle centrale klumper, du godt vil have, at han bidrager med?”</a:t>
            </a:r>
            <a:endParaRPr lang="en-US" dirty="0"/>
          </a:p>
          <a:p>
            <a:pPr marL="0" indent="0">
              <a:buNone/>
            </a:pPr>
            <a:r>
              <a:rPr lang="da-DK" b="1" dirty="0"/>
              <a:t>Praktikant</a:t>
            </a:r>
            <a:r>
              <a:rPr lang="da-DK" dirty="0"/>
              <a:t>: ”</a:t>
            </a:r>
            <a:r>
              <a:rPr lang="da-DK" dirty="0" err="1"/>
              <a:t>Mmm</a:t>
            </a:r>
            <a:r>
              <a:rPr lang="da-DK" dirty="0"/>
              <a:t>.”</a:t>
            </a:r>
            <a:endParaRPr lang="en-US" dirty="0"/>
          </a:p>
          <a:p>
            <a:pPr marL="0" indent="0">
              <a:buNone/>
            </a:pPr>
            <a:r>
              <a:rPr lang="da-DK" b="1" dirty="0"/>
              <a:t>Redaktør</a:t>
            </a:r>
            <a:r>
              <a:rPr lang="da-DK" dirty="0"/>
              <a:t>: ”Kan du mærke det allerede?”</a:t>
            </a:r>
            <a:endParaRPr lang="en-US" dirty="0"/>
          </a:p>
          <a:p>
            <a:pPr marL="0" indent="0">
              <a:buNone/>
            </a:pPr>
            <a:r>
              <a:rPr lang="da-DK" b="1" dirty="0"/>
              <a:t>Praktikant</a:t>
            </a:r>
            <a:r>
              <a:rPr lang="da-DK" dirty="0"/>
              <a:t>: ”Ja, ja, det er nok bare svært at vælge dem ud, tror jeg...”</a:t>
            </a:r>
            <a:endParaRPr lang="en-US" dirty="0"/>
          </a:p>
          <a:p>
            <a:pPr marL="0" indent="0" algn="r">
              <a:buNone/>
            </a:pPr>
            <a:r>
              <a:rPr lang="da-DK" sz="2000" dirty="0" smtClean="0"/>
              <a:t>(Samtale </a:t>
            </a:r>
            <a:r>
              <a:rPr lang="da-DK" sz="2000" dirty="0"/>
              <a:t>på </a:t>
            </a:r>
            <a:r>
              <a:rPr lang="da-DK" sz="2000" dirty="0" smtClean="0"/>
              <a:t>dagblad)</a:t>
            </a:r>
            <a:endParaRPr lang="da-DK" sz="2000" dirty="0"/>
          </a:p>
        </p:txBody>
      </p:sp>
    </p:spTree>
    <p:extLst>
      <p:ext uri="{BB962C8B-B14F-4D97-AF65-F5344CB8AC3E}">
        <p14:creationId xmlns:p14="http://schemas.microsoft.com/office/powerpoint/2010/main" val="3500136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Svært at italesætte tavs viden</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”Jeg synes ikke, at den er helt så god. Øh ... Jeg ved ikke rigtigt. Det er lidt svært at sætte fingeren på. Jeg ved ikke rigtigt, om jeg vil klikke ind. Jeg synes, at rubrikken er god. Der har du taget noget af det, de har sagt (…) </a:t>
            </a:r>
            <a:r>
              <a:rPr lang="da-DK" dirty="0" err="1"/>
              <a:t>øhm</a:t>
            </a:r>
            <a:r>
              <a:rPr lang="da-DK" dirty="0"/>
              <a:t> … Det er lidt svært at sætte en finger på … ”</a:t>
            </a:r>
          </a:p>
          <a:p>
            <a:pPr marL="0" indent="0">
              <a:buNone/>
            </a:pPr>
            <a:r>
              <a:rPr lang="da-DK" sz="1600" dirty="0"/>
              <a:t>							</a:t>
            </a:r>
          </a:p>
          <a:p>
            <a:pPr marL="0" indent="0" algn="r">
              <a:buNone/>
            </a:pPr>
            <a:r>
              <a:rPr lang="da-DK" sz="1600" dirty="0"/>
              <a:t>										</a:t>
            </a:r>
            <a:r>
              <a:rPr lang="da-DK" sz="2400" dirty="0"/>
              <a:t>	</a:t>
            </a:r>
            <a:r>
              <a:rPr lang="da-DK" sz="2400" dirty="0" smtClean="0"/>
              <a:t>(J</a:t>
            </a:r>
            <a:r>
              <a:rPr lang="da-DK" sz="2400" dirty="0" smtClean="0">
                <a:solidFill>
                  <a:srgbClr val="000000"/>
                </a:solidFill>
              </a:rPr>
              <a:t>ournalist </a:t>
            </a:r>
            <a:r>
              <a:rPr lang="da-DK" sz="2400" dirty="0">
                <a:solidFill>
                  <a:srgbClr val="000000"/>
                </a:solidFill>
              </a:rPr>
              <a:t>på </a:t>
            </a:r>
            <a:r>
              <a:rPr lang="da-DK" sz="2400" dirty="0" smtClean="0">
                <a:solidFill>
                  <a:srgbClr val="000000"/>
                </a:solidFill>
              </a:rPr>
              <a:t>dagblad)</a:t>
            </a:r>
            <a:endParaRPr lang="en-US" sz="2400" dirty="0">
              <a:solidFill>
                <a:srgbClr val="000000"/>
              </a:solidFill>
            </a:endParaRPr>
          </a:p>
        </p:txBody>
      </p:sp>
    </p:spTree>
    <p:extLst>
      <p:ext uri="{BB962C8B-B14F-4D97-AF65-F5344CB8AC3E}">
        <p14:creationId xmlns:p14="http://schemas.microsoft.com/office/powerpoint/2010/main" val="3529756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973667"/>
            <a:ext cx="8229600" cy="5531555"/>
          </a:xfrm>
        </p:spPr>
        <p:txBody>
          <a:bodyPr/>
          <a:lstStyle/>
          <a:p>
            <a:pPr marL="0" indent="0">
              <a:buNone/>
            </a:pPr>
            <a:r>
              <a:rPr lang="da-DK" b="1" dirty="0" smtClean="0"/>
              <a:t>Interviewer: </a:t>
            </a:r>
            <a:r>
              <a:rPr lang="da-DK" dirty="0"/>
              <a:t>”Hvordan lærer man det der </a:t>
            </a:r>
            <a:r>
              <a:rPr lang="da-DK" dirty="0" smtClean="0"/>
              <a:t>med, hvad </a:t>
            </a:r>
            <a:r>
              <a:rPr lang="da-DK" dirty="0"/>
              <a:t>der er en god historie?”</a:t>
            </a:r>
            <a:endParaRPr lang="en-US" dirty="0"/>
          </a:p>
          <a:p>
            <a:pPr marL="0" indent="0">
              <a:buNone/>
            </a:pPr>
            <a:r>
              <a:rPr lang="da-DK" b="1" dirty="0" smtClean="0"/>
              <a:t>Praktikant:   </a:t>
            </a:r>
            <a:r>
              <a:rPr lang="da-DK" dirty="0" smtClean="0"/>
              <a:t>”</a:t>
            </a:r>
            <a:r>
              <a:rPr lang="da-DK" dirty="0"/>
              <a:t>Jeg ved det </a:t>
            </a:r>
            <a:r>
              <a:rPr lang="da-DK" dirty="0" smtClean="0"/>
              <a:t>ikke … </a:t>
            </a:r>
            <a:r>
              <a:rPr lang="da-DK" dirty="0"/>
              <a:t>Jeg tror - det er sikkert træning i at tænke inden for de der rammer. Men …….. </a:t>
            </a:r>
            <a:r>
              <a:rPr lang="da-DK" dirty="0" smtClean="0"/>
              <a:t>Jeg </a:t>
            </a:r>
            <a:r>
              <a:rPr lang="da-DK" dirty="0"/>
              <a:t>ved </a:t>
            </a:r>
            <a:r>
              <a:rPr lang="da-DK" dirty="0" smtClean="0"/>
              <a:t>ikke. Jeg </a:t>
            </a:r>
            <a:r>
              <a:rPr lang="da-DK" dirty="0"/>
              <a:t>synes også, det giver sig selv på en eller anden måde, hvad der er en god historie……..Det ved jeg ikke lige, hvordan jeg skal </a:t>
            </a:r>
            <a:r>
              <a:rPr lang="da-DK" dirty="0" smtClean="0"/>
              <a:t>forklare.”</a:t>
            </a:r>
          </a:p>
          <a:p>
            <a:pPr marL="0" indent="0">
              <a:buNone/>
            </a:pPr>
            <a:endParaRPr lang="da-DK" dirty="0"/>
          </a:p>
          <a:p>
            <a:pPr marL="0" indent="0" algn="r">
              <a:buNone/>
            </a:pPr>
            <a:r>
              <a:rPr lang="da-DK" sz="2400" dirty="0" smtClean="0"/>
              <a:t>(Praktikant på morgenavis) </a:t>
            </a:r>
            <a:endParaRPr lang="en-US" sz="2400" dirty="0"/>
          </a:p>
        </p:txBody>
      </p:sp>
    </p:spTree>
    <p:extLst>
      <p:ext uri="{BB962C8B-B14F-4D97-AF65-F5344CB8AC3E}">
        <p14:creationId xmlns:p14="http://schemas.microsoft.com/office/powerpoint/2010/main" val="315006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En god historie</a:t>
            </a:r>
            <a:endParaRPr lang="da-DK" dirty="0"/>
          </a:p>
        </p:txBody>
      </p:sp>
      <p:sp>
        <p:nvSpPr>
          <p:cNvPr id="3" name="Pladsholder til indhold 2"/>
          <p:cNvSpPr>
            <a:spLocks noGrp="1"/>
          </p:cNvSpPr>
          <p:nvPr>
            <p:ph idx="1"/>
          </p:nvPr>
        </p:nvSpPr>
        <p:spPr>
          <a:xfrm>
            <a:off x="457200" y="1600200"/>
            <a:ext cx="8229600" cy="5025808"/>
          </a:xfrm>
        </p:spPr>
        <p:txBody>
          <a:bodyPr>
            <a:normAutofit lnSpcReduction="10000"/>
          </a:bodyPr>
          <a:lstStyle/>
          <a:p>
            <a:r>
              <a:rPr lang="da-DK" dirty="0" smtClean="0"/>
              <a:t>Et af de vigtigste begreber i medieorganisationen.</a:t>
            </a:r>
          </a:p>
          <a:p>
            <a:r>
              <a:rPr lang="da-DK" dirty="0" smtClean="0"/>
              <a:t>Indeholder en masse tavs ekspertviden om, hvad en god historie er for et givet medie.</a:t>
            </a:r>
          </a:p>
          <a:p>
            <a:r>
              <a:rPr lang="da-DK" dirty="0" smtClean="0"/>
              <a:t>Anvendes ofte på redaktionerne, forklares meget sjældent.</a:t>
            </a:r>
          </a:p>
          <a:p>
            <a:r>
              <a:rPr lang="da-DK" dirty="0" smtClean="0"/>
              <a:t>Man forventer, at alle ved, hvad en god historie er. At alle har den samme ekspertviden.</a:t>
            </a:r>
          </a:p>
          <a:p>
            <a:r>
              <a:rPr lang="da-DK" dirty="0" smtClean="0"/>
              <a:t>De erfarne </a:t>
            </a:r>
            <a:r>
              <a:rPr lang="da-DK" i="1" dirty="0" smtClean="0"/>
              <a:t>ved</a:t>
            </a:r>
            <a:r>
              <a:rPr lang="da-DK" dirty="0" smtClean="0"/>
              <a:t>, hvad en god historie er.</a:t>
            </a:r>
            <a:endParaRPr lang="da-DK" dirty="0"/>
          </a:p>
        </p:txBody>
      </p:sp>
    </p:spTree>
    <p:extLst>
      <p:ext uri="{BB962C8B-B14F-4D97-AF65-F5344CB8AC3E}">
        <p14:creationId xmlns:p14="http://schemas.microsoft.com/office/powerpoint/2010/main" val="315023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Nyhedsværdier </a:t>
            </a:r>
            <a:endParaRPr lang="da-DK" dirty="0"/>
          </a:p>
        </p:txBody>
      </p:sp>
      <p:sp>
        <p:nvSpPr>
          <p:cNvPr id="3" name="Pladsholder til indhold 2"/>
          <p:cNvSpPr>
            <a:spLocks noGrp="1"/>
          </p:cNvSpPr>
          <p:nvPr>
            <p:ph idx="1"/>
          </p:nvPr>
        </p:nvSpPr>
        <p:spPr>
          <a:xfrm>
            <a:off x="457200" y="1600200"/>
            <a:ext cx="8530092" cy="5074649"/>
          </a:xfrm>
        </p:spPr>
        <p:txBody>
          <a:bodyPr vert="horz" lIns="91440" tIns="45720" rIns="91440" bIns="45720" rtlCol="0" anchor="t">
            <a:normAutofit fontScale="85000" lnSpcReduction="10000"/>
          </a:bodyPr>
          <a:lstStyle/>
          <a:p>
            <a:pPr lvl="0"/>
            <a:r>
              <a:rPr lang="da-DK" b="1" dirty="0"/>
              <a:t>Frekvens</a:t>
            </a:r>
            <a:r>
              <a:rPr lang="da-DK" dirty="0"/>
              <a:t>: At det, der sker, passer med mediets udgivelsesrytme.</a:t>
            </a:r>
            <a:endParaRPr lang="en-US" dirty="0"/>
          </a:p>
          <a:p>
            <a:pPr lvl="0"/>
            <a:r>
              <a:rPr lang="da-DK" b="1" dirty="0"/>
              <a:t>Tærskelværdi</a:t>
            </a:r>
            <a:r>
              <a:rPr lang="da-DK" dirty="0"/>
              <a:t>: At det, der sker, har en vis intensitet, størrelse, effekt.</a:t>
            </a:r>
            <a:endParaRPr lang="en-US" dirty="0"/>
          </a:p>
          <a:p>
            <a:pPr lvl="0"/>
            <a:r>
              <a:rPr lang="da-DK" b="1" dirty="0"/>
              <a:t>Entydighed</a:t>
            </a:r>
            <a:r>
              <a:rPr lang="da-DK" dirty="0"/>
              <a:t>: At det, der sker, kan forstås og fortolkes entydigt.</a:t>
            </a:r>
            <a:endParaRPr lang="en-US" dirty="0"/>
          </a:p>
          <a:p>
            <a:pPr lvl="0"/>
            <a:r>
              <a:rPr lang="da-DK" b="1" dirty="0"/>
              <a:t>Meningsfuldhed</a:t>
            </a:r>
            <a:r>
              <a:rPr lang="da-DK" dirty="0"/>
              <a:t>: At de, der sker, er kulturelt tæt på.</a:t>
            </a:r>
            <a:endParaRPr lang="en-US" dirty="0"/>
          </a:p>
          <a:p>
            <a:pPr lvl="0"/>
            <a:r>
              <a:rPr lang="da-DK" b="1" dirty="0"/>
              <a:t>Forudsigelighed</a:t>
            </a:r>
            <a:r>
              <a:rPr lang="da-DK" dirty="0"/>
              <a:t>: At det, der sker, er noget, journalister og redaktører har haft mulighed for at forudse ville ske.</a:t>
            </a:r>
            <a:endParaRPr lang="en-US" dirty="0"/>
          </a:p>
          <a:p>
            <a:pPr lvl="0"/>
            <a:r>
              <a:rPr lang="da-DK" b="1" dirty="0"/>
              <a:t>Det uventede</a:t>
            </a:r>
            <a:r>
              <a:rPr lang="da-DK" dirty="0"/>
              <a:t>: At det, der sker, sker uventet eller sjældent.</a:t>
            </a:r>
            <a:endParaRPr lang="en-US" dirty="0"/>
          </a:p>
          <a:p>
            <a:pPr marL="0" indent="0" algn="r">
              <a:buNone/>
            </a:pPr>
            <a:r>
              <a:rPr lang="da-DK" dirty="0"/>
              <a:t>									   	</a:t>
            </a:r>
            <a:r>
              <a:rPr lang="da-DK" sz="2200" dirty="0"/>
              <a:t>(Galtung og Ruge 1965)    </a:t>
            </a:r>
          </a:p>
        </p:txBody>
      </p:sp>
    </p:spTree>
    <p:extLst>
      <p:ext uri="{BB962C8B-B14F-4D97-AF65-F5344CB8AC3E}">
        <p14:creationId xmlns:p14="http://schemas.microsoft.com/office/powerpoint/2010/main" val="198915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Nyhedsværdier </a:t>
            </a:r>
            <a:endParaRPr lang="da-DK" dirty="0"/>
          </a:p>
        </p:txBody>
      </p:sp>
      <p:sp>
        <p:nvSpPr>
          <p:cNvPr id="3" name="Pladsholder til indhold 2"/>
          <p:cNvSpPr>
            <a:spLocks noGrp="1"/>
          </p:cNvSpPr>
          <p:nvPr>
            <p:ph idx="1"/>
          </p:nvPr>
        </p:nvSpPr>
        <p:spPr>
          <a:xfrm>
            <a:off x="457200" y="1600200"/>
            <a:ext cx="8530092" cy="5074649"/>
          </a:xfrm>
        </p:spPr>
        <p:txBody>
          <a:bodyPr vert="horz" lIns="91440" tIns="45720" rIns="91440" bIns="45720" rtlCol="0" anchor="t">
            <a:normAutofit fontScale="85000" lnSpcReduction="10000"/>
          </a:bodyPr>
          <a:lstStyle/>
          <a:p>
            <a:pPr lvl="0"/>
            <a:r>
              <a:rPr lang="da-DK" b="1" dirty="0"/>
              <a:t>Kontinuitet</a:t>
            </a:r>
            <a:r>
              <a:rPr lang="da-DK" dirty="0"/>
              <a:t>: At det, der sker, allerede har været omtalt i medierne.</a:t>
            </a:r>
            <a:endParaRPr lang="en-US" dirty="0"/>
          </a:p>
          <a:p>
            <a:pPr lvl="0"/>
            <a:r>
              <a:rPr lang="da-DK" b="1" dirty="0"/>
              <a:t>Komposition</a:t>
            </a:r>
            <a:r>
              <a:rPr lang="da-DK" dirty="0"/>
              <a:t>: At det, der sker, passer ind i den overordnede sammensætning af et nyhedsprodukt.</a:t>
            </a:r>
            <a:endParaRPr lang="en-US" dirty="0"/>
          </a:p>
          <a:p>
            <a:pPr lvl="0"/>
            <a:r>
              <a:rPr lang="da-DK" b="1" dirty="0"/>
              <a:t>Reference til elitenationer</a:t>
            </a:r>
            <a:r>
              <a:rPr lang="da-DK" dirty="0"/>
              <a:t>: At det, der sker, skyldes handlinger fra elitenationer.</a:t>
            </a:r>
            <a:endParaRPr lang="en-US" dirty="0"/>
          </a:p>
          <a:p>
            <a:pPr lvl="0"/>
            <a:r>
              <a:rPr lang="da-DK" b="1" dirty="0"/>
              <a:t>Reference til elitepersoner</a:t>
            </a:r>
            <a:r>
              <a:rPr lang="da-DK" dirty="0"/>
              <a:t>: At det, der sker, involverer elitepersoner.</a:t>
            </a:r>
            <a:endParaRPr lang="en-US" dirty="0"/>
          </a:p>
          <a:p>
            <a:pPr lvl="0"/>
            <a:r>
              <a:rPr lang="da-DK" b="1" dirty="0"/>
              <a:t>Mulighed for personificering</a:t>
            </a:r>
            <a:r>
              <a:rPr lang="da-DK" dirty="0"/>
              <a:t>: At det, der sker, giver mulighed for at inddrage konkrete personer.</a:t>
            </a:r>
            <a:endParaRPr lang="en-US" dirty="0"/>
          </a:p>
          <a:p>
            <a:pPr lvl="0"/>
            <a:r>
              <a:rPr lang="da-DK" b="1" dirty="0"/>
              <a:t>Negativitet</a:t>
            </a:r>
            <a:r>
              <a:rPr lang="da-DK" dirty="0"/>
              <a:t>: At de, der sker, har negative konsekvenser.</a:t>
            </a:r>
            <a:endParaRPr lang="en-US" dirty="0"/>
          </a:p>
          <a:p>
            <a:pPr marL="0" indent="0" algn="r">
              <a:buNone/>
            </a:pPr>
            <a:r>
              <a:rPr lang="da-DK" dirty="0"/>
              <a:t>									   	</a:t>
            </a:r>
            <a:r>
              <a:rPr lang="da-DK" sz="2200" dirty="0"/>
              <a:t>(Galtung og Ruge 1965)    </a:t>
            </a:r>
          </a:p>
        </p:txBody>
      </p:sp>
    </p:spTree>
    <p:extLst>
      <p:ext uri="{BB962C8B-B14F-4D97-AF65-F5344CB8AC3E}">
        <p14:creationId xmlns:p14="http://schemas.microsoft.com/office/powerpoint/2010/main" val="353475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Nyhedskriterier</a:t>
            </a:r>
            <a:endParaRPr lang="da-DK" dirty="0"/>
          </a:p>
        </p:txBody>
      </p:sp>
      <p:sp>
        <p:nvSpPr>
          <p:cNvPr id="3" name="Pladsholder til indhold 2"/>
          <p:cNvSpPr>
            <a:spLocks noGrp="1"/>
          </p:cNvSpPr>
          <p:nvPr>
            <p:ph idx="1"/>
          </p:nvPr>
        </p:nvSpPr>
        <p:spPr>
          <a:xfrm>
            <a:off x="457200" y="1600200"/>
            <a:ext cx="8229600" cy="5074649"/>
          </a:xfrm>
        </p:spPr>
        <p:txBody>
          <a:bodyPr>
            <a:normAutofit fontScale="85000" lnSpcReduction="20000"/>
          </a:bodyPr>
          <a:lstStyle/>
          <a:p>
            <a:pPr lvl="0"/>
            <a:r>
              <a:rPr lang="da-DK" b="1" dirty="0"/>
              <a:t>Væsentlighed: </a:t>
            </a:r>
            <a:r>
              <a:rPr lang="da-DK" dirty="0"/>
              <a:t>At noget er væsentligt for samfundet og har stor betydning for mange.</a:t>
            </a:r>
            <a:endParaRPr lang="en-US" dirty="0"/>
          </a:p>
          <a:p>
            <a:pPr lvl="0"/>
            <a:r>
              <a:rPr lang="da-DK" b="1" dirty="0"/>
              <a:t>Identifikation: </a:t>
            </a:r>
            <a:r>
              <a:rPr lang="da-DK" dirty="0"/>
              <a:t>At noget giver mulighed for at have fokus på mennesker og på nærhed og relevans i forhold til mediebrugerne.</a:t>
            </a:r>
            <a:endParaRPr lang="en-US" dirty="0"/>
          </a:p>
          <a:p>
            <a:pPr lvl="0"/>
            <a:r>
              <a:rPr lang="da-DK" b="1" dirty="0"/>
              <a:t>Sensation: </a:t>
            </a:r>
            <a:r>
              <a:rPr lang="da-DK" dirty="0"/>
              <a:t>At noget er</a:t>
            </a:r>
            <a:r>
              <a:rPr lang="da-DK" b="1" dirty="0"/>
              <a:t> </a:t>
            </a:r>
            <a:r>
              <a:rPr lang="da-DK" dirty="0"/>
              <a:t>usædvanligt, opsigtsvækkende og uventet.</a:t>
            </a:r>
            <a:endParaRPr lang="en-US" dirty="0"/>
          </a:p>
          <a:p>
            <a:pPr lvl="0"/>
            <a:r>
              <a:rPr lang="da-DK" b="1" dirty="0"/>
              <a:t>Aktualitet: </a:t>
            </a:r>
            <a:r>
              <a:rPr lang="da-DK" dirty="0"/>
              <a:t>At noget netop er sket eller i øjeblikket optager mediebrugerne.</a:t>
            </a:r>
            <a:endParaRPr lang="en-US" dirty="0"/>
          </a:p>
          <a:p>
            <a:pPr lvl="0"/>
            <a:r>
              <a:rPr lang="da-DK" b="1" dirty="0"/>
              <a:t>Konflikt: </a:t>
            </a:r>
            <a:r>
              <a:rPr lang="da-DK" dirty="0"/>
              <a:t>At noget involverer en strid mellem personer eller interesser, modsætninger og dramatik</a:t>
            </a:r>
            <a:r>
              <a:rPr lang="da-DK" dirty="0" smtClean="0"/>
              <a:t>.</a:t>
            </a:r>
          </a:p>
          <a:p>
            <a:pPr lvl="0"/>
            <a:r>
              <a:rPr lang="da-DK" b="1" dirty="0" smtClean="0"/>
              <a:t>Eksklusivitetskriteriet</a:t>
            </a:r>
            <a:r>
              <a:rPr lang="da-DK" dirty="0" smtClean="0"/>
              <a:t>: At have historier, vinkler, kilder solo.</a:t>
            </a:r>
          </a:p>
          <a:p>
            <a:pPr marL="0" lvl="0" indent="0">
              <a:buNone/>
            </a:pPr>
            <a:r>
              <a:rPr lang="da-DK" sz="1800" dirty="0" smtClean="0"/>
              <a:t>									(Meilby </a:t>
            </a:r>
            <a:r>
              <a:rPr lang="da-DK" sz="1800" dirty="0"/>
              <a:t>1996</a:t>
            </a:r>
            <a:r>
              <a:rPr lang="da-DK" sz="1800" dirty="0" smtClean="0"/>
              <a:t>; Schultz 2005)</a:t>
            </a:r>
            <a:r>
              <a:rPr lang="en-US" sz="1800" dirty="0" smtClean="0">
                <a:effectLst/>
              </a:rPr>
              <a:t> </a:t>
            </a:r>
            <a:endParaRPr lang="en-US" sz="1800" dirty="0"/>
          </a:p>
          <a:p>
            <a:pPr marL="0" indent="0">
              <a:buNone/>
            </a:pPr>
            <a:endParaRPr lang="da-DK" dirty="0"/>
          </a:p>
        </p:txBody>
      </p:sp>
    </p:spTree>
    <p:extLst>
      <p:ext uri="{BB962C8B-B14F-4D97-AF65-F5344CB8AC3E}">
        <p14:creationId xmlns:p14="http://schemas.microsoft.com/office/powerpoint/2010/main" val="363549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dirty="0"/>
              <a:t>Idé-igangsætter</a:t>
            </a:r>
            <a:endParaRPr lang="en-US"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Tree>
    <p:extLst>
      <p:ext uri="{BB962C8B-B14F-4D97-AF65-F5344CB8AC3E}">
        <p14:creationId xmlns:p14="http://schemas.microsoft.com/office/powerpoint/2010/main" val="1883844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Otte faktorer</a:t>
            </a:r>
            <a:endParaRPr lang="da-DK" dirty="0"/>
          </a:p>
        </p:txBody>
      </p:sp>
      <p:sp>
        <p:nvSpPr>
          <p:cNvPr id="3" name="Pladsholder til indhold 2"/>
          <p:cNvSpPr>
            <a:spLocks noGrp="1"/>
          </p:cNvSpPr>
          <p:nvPr>
            <p:ph idx="1"/>
          </p:nvPr>
        </p:nvSpPr>
        <p:spPr>
          <a:xfrm>
            <a:off x="457200" y="1600200"/>
            <a:ext cx="8229600" cy="4944408"/>
          </a:xfrm>
        </p:spPr>
        <p:txBody>
          <a:bodyPr>
            <a:normAutofit lnSpcReduction="10000"/>
          </a:bodyPr>
          <a:lstStyle/>
          <a:p>
            <a:pPr lvl="0"/>
            <a:r>
              <a:rPr lang="da-DK" b="1" dirty="0"/>
              <a:t>Idé-igangsætter</a:t>
            </a:r>
            <a:endParaRPr lang="en-US" b="1" dirty="0"/>
          </a:p>
          <a:p>
            <a:pPr lvl="0"/>
            <a:r>
              <a:rPr lang="da-DK" dirty="0"/>
              <a:t>Hændelsen</a:t>
            </a:r>
            <a:endParaRPr lang="en-US" dirty="0"/>
          </a:p>
          <a:p>
            <a:pPr lvl="0"/>
            <a:r>
              <a:rPr lang="da-DK" dirty="0"/>
              <a:t>Journalisten</a:t>
            </a:r>
            <a:endParaRPr lang="en-US" dirty="0"/>
          </a:p>
          <a:p>
            <a:pPr lvl="0"/>
            <a:r>
              <a:rPr lang="da-DK" dirty="0"/>
              <a:t>Medieproduktet</a:t>
            </a:r>
            <a:endParaRPr lang="en-US" dirty="0"/>
          </a:p>
          <a:p>
            <a:pPr lvl="0"/>
            <a:r>
              <a:rPr lang="da-DK" dirty="0"/>
              <a:t>Medieorganisationen</a:t>
            </a:r>
            <a:endParaRPr lang="en-US" dirty="0"/>
          </a:p>
          <a:p>
            <a:pPr lvl="0"/>
            <a:r>
              <a:rPr lang="da-DK" dirty="0"/>
              <a:t>Andre medier</a:t>
            </a:r>
            <a:endParaRPr lang="en-US" dirty="0"/>
          </a:p>
          <a:p>
            <a:pPr lvl="0"/>
            <a:r>
              <a:rPr lang="da-DK" dirty="0"/>
              <a:t>Mediebrugerne</a:t>
            </a:r>
            <a:endParaRPr lang="en-US" dirty="0"/>
          </a:p>
          <a:p>
            <a:pPr lvl="0"/>
            <a:r>
              <a:rPr lang="da-DK" dirty="0"/>
              <a:t>Kilderne</a:t>
            </a:r>
            <a:endParaRPr lang="en-US" dirty="0"/>
          </a:p>
          <a:p>
            <a:pPr marL="0" indent="0">
              <a:buNone/>
            </a:pPr>
            <a:r>
              <a:rPr lang="da-DK" sz="1400" dirty="0" smtClean="0"/>
              <a:t>							</a:t>
            </a:r>
          </a:p>
          <a:p>
            <a:pPr marL="0" indent="0">
              <a:buNone/>
            </a:pPr>
            <a:r>
              <a:rPr lang="da-DK" sz="1400" dirty="0"/>
              <a:t>	</a:t>
            </a:r>
            <a:r>
              <a:rPr lang="da-DK" sz="1400" dirty="0" smtClean="0"/>
              <a:t>					                         (Gravengaard og Rimestad 2015; Gravengaard 2008, 2010)</a:t>
            </a:r>
            <a:endParaRPr lang="da-DK" sz="1400" dirty="0"/>
          </a:p>
        </p:txBody>
      </p:sp>
      <p:sp>
        <p:nvSpPr>
          <p:cNvPr id="4" name="AutoShape 12"/>
          <p:cNvSpPr>
            <a:spLocks/>
          </p:cNvSpPr>
          <p:nvPr/>
        </p:nvSpPr>
        <p:spPr bwMode="auto">
          <a:xfrm>
            <a:off x="3704001" y="1447799"/>
            <a:ext cx="407034" cy="896537"/>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5" name="Text Box 11"/>
          <p:cNvSpPr txBox="1">
            <a:spLocks noChangeArrowheads="1"/>
          </p:cNvSpPr>
          <p:nvPr/>
        </p:nvSpPr>
        <p:spPr bwMode="auto">
          <a:xfrm>
            <a:off x="4111035" y="1418906"/>
            <a:ext cx="427384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da-DK" sz="2000" dirty="0"/>
              <a:t>Internt foranledigede</a:t>
            </a:r>
          </a:p>
          <a:p>
            <a:pPr>
              <a:spcBef>
                <a:spcPct val="50000"/>
              </a:spcBef>
              <a:defRPr/>
            </a:pPr>
            <a:r>
              <a:rPr lang="da-DK" sz="2000" dirty="0"/>
              <a:t>Eksternt foranledigede</a:t>
            </a:r>
          </a:p>
        </p:txBody>
      </p:sp>
    </p:spTree>
    <p:extLst>
      <p:ext uri="{BB962C8B-B14F-4D97-AF65-F5344CB8AC3E}">
        <p14:creationId xmlns:p14="http://schemas.microsoft.com/office/powerpoint/2010/main" val="3645870003"/>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3056</TotalTime>
  <Words>1120</Words>
  <Application>Microsoft Macintosh PowerPoint</Application>
  <PresentationFormat>Skærmshow (4:3)</PresentationFormat>
  <Paragraphs>247</Paragraphs>
  <Slides>23</Slides>
  <Notes>23</Notes>
  <HiddenSlides>0</HiddenSlides>
  <MMClips>0</MMClips>
  <ScaleCrop>false</ScaleCrop>
  <HeadingPairs>
    <vt:vector size="4" baseType="variant">
      <vt:variant>
        <vt:lpstr>Tema</vt:lpstr>
      </vt:variant>
      <vt:variant>
        <vt:i4>1</vt:i4>
      </vt:variant>
      <vt:variant>
        <vt:lpstr>Diastitler</vt:lpstr>
      </vt:variant>
      <vt:variant>
        <vt:i4>23</vt:i4>
      </vt:variant>
    </vt:vector>
  </HeadingPairs>
  <TitlesOfParts>
    <vt:vector size="24" baseType="lpstr">
      <vt:lpstr>Kontortema</vt:lpstr>
      <vt:lpstr>Den gode historie</vt:lpstr>
      <vt:lpstr>Agenda</vt:lpstr>
      <vt:lpstr>PowerPoint-præsentation</vt:lpstr>
      <vt:lpstr>En god historie</vt:lpstr>
      <vt:lpstr>Nyhedsværdier </vt:lpstr>
      <vt:lpstr>Nyhedsværdier </vt:lpstr>
      <vt:lpstr>Nyhedskriterier</vt:lpstr>
      <vt:lpstr>Otte faktorer</vt:lpstr>
      <vt:lpstr>Otte faktorer</vt:lpstr>
      <vt:lpstr>Otte faktorer</vt:lpstr>
      <vt:lpstr>Otte faktorer</vt:lpstr>
      <vt:lpstr>Otte faktorer</vt:lpstr>
      <vt:lpstr>Otte faktorer</vt:lpstr>
      <vt:lpstr>Otte faktorer</vt:lpstr>
      <vt:lpstr>Otte faktorer</vt:lpstr>
      <vt:lpstr>Otte faktorer</vt:lpstr>
      <vt:lpstr>Otte faktorer</vt:lpstr>
      <vt:lpstr>Den gode historie</vt:lpstr>
      <vt:lpstr>At lære om den gode historie</vt:lpstr>
      <vt:lpstr>At lære om den gode historie</vt:lpstr>
      <vt:lpstr>At tale om den gode historie</vt:lpstr>
      <vt:lpstr>Svært at italesætte tavs viden</vt:lpstr>
      <vt:lpstr>Svært at italesætte tavs viden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 gode historie</dc:title>
  <dc:creator>Gitte Gravengaard</dc:creator>
  <cp:lastModifiedBy>Gitte Gravengaard</cp:lastModifiedBy>
  <cp:revision>20</cp:revision>
  <dcterms:created xsi:type="dcterms:W3CDTF">2015-08-05T10:04:24Z</dcterms:created>
  <dcterms:modified xsi:type="dcterms:W3CDTF">2015-08-25T17:40:51Z</dcterms:modified>
</cp:coreProperties>
</file>