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79" r:id="rId14"/>
    <p:sldId id="280" r:id="rId15"/>
    <p:sldId id="282" r:id="rId16"/>
    <p:sldId id="283" r:id="rId17"/>
    <p:sldId id="284" r:id="rId18"/>
    <p:sldId id="278" r:id="rId19"/>
    <p:sldId id="287" r:id="rId20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sfarv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emlayout 2 - markeringsfarv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llemlayout 1 - markeringsfarv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llemlayout 3 - markeringsfarv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9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4B215-59B1-4F83-9732-2A4853DCC096}" type="datetimeFigureOut">
              <a:rPr lang="en-US"/>
              <a:t>25/08/15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A5E34-DE9A-4AF6-B750-373C0D76CBD6}" type="slidenum">
              <a:rPr lang="en-US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31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705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47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324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605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12D60D-6910-4B04-B298-7CD6E05C6713}" type="slidenum">
              <a:rPr lang="da-DK" smtClean="0">
                <a:latin typeface="Verdana" pitchFamily="34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da-DK" smtClean="0">
              <a:latin typeface="Verdan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174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55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31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40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50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78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61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62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5E34-DE9A-4AF6-B750-373C0D76CBD6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58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2153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192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9327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fke3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404938" y="2708275"/>
            <a:ext cx="466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7"/>
          <p:cNvSpPr txBox="1"/>
          <p:nvPr userDrawn="1"/>
        </p:nvSpPr>
        <p:spPr>
          <a:xfrm>
            <a:off x="-1404938" y="1474788"/>
            <a:ext cx="1296988" cy="2355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defTabSz="914400" eaLnBrk="1" hangingPunct="1">
              <a:defRPr/>
            </a:pPr>
            <a:r>
              <a:rPr lang="da-DK" sz="1100" b="0" smtClean="0">
                <a:solidFill>
                  <a:srgbClr val="FFFFFF"/>
                </a:solidFill>
                <a:cs typeface="Arial" charset="0"/>
              </a:rPr>
              <a:t>Tekst starter uden punktopstilling</a:t>
            </a:r>
            <a:br>
              <a:rPr lang="da-DK" sz="1100" b="0" smtClean="0">
                <a:solidFill>
                  <a:srgbClr val="FFFFFF"/>
                </a:solidFill>
                <a:cs typeface="Arial" charset="0"/>
              </a:rPr>
            </a:br>
            <a:endParaRPr lang="da-DK" sz="1100" b="0" smtClean="0">
              <a:solidFill>
                <a:srgbClr val="FFFFFF"/>
              </a:solidFill>
              <a:cs typeface="Arial" charset="0"/>
            </a:endParaRPr>
          </a:p>
          <a:p>
            <a:pPr defTabSz="914400" eaLnBrk="1" hangingPunct="1">
              <a:defRPr/>
            </a:pPr>
            <a:r>
              <a:rPr lang="da-DK" sz="1100" b="0" smtClean="0">
                <a:solidFill>
                  <a:srgbClr val="FFFFFF"/>
                </a:solidFill>
                <a:cs typeface="Arial" charset="0"/>
              </a:rPr>
              <a:t>For at få punkt-opstilling på teksten, brug forøg indrykning</a:t>
            </a:r>
          </a:p>
          <a:p>
            <a:pPr defTabSz="914400" eaLnBrk="1" hangingPunct="1">
              <a:defRPr/>
            </a:pPr>
            <a:endParaRPr lang="da-DK" sz="1100" b="0" smtClean="0">
              <a:solidFill>
                <a:srgbClr val="FFFFFF"/>
              </a:solidFill>
              <a:cs typeface="Arial" charset="0"/>
            </a:endParaRPr>
          </a:p>
          <a:p>
            <a:pPr defTabSz="914400" eaLnBrk="1" hangingPunct="1">
              <a:defRPr/>
            </a:pPr>
            <a:endParaRPr lang="da-DK" sz="1100" b="0" smtClean="0">
              <a:solidFill>
                <a:srgbClr val="FFFFFF"/>
              </a:solidFill>
              <a:cs typeface="Arial" charset="0"/>
            </a:endParaRPr>
          </a:p>
          <a:p>
            <a:pPr defTabSz="914400" eaLnBrk="1" hangingPunct="1">
              <a:defRPr/>
            </a:pPr>
            <a:r>
              <a:rPr lang="da-DK" sz="1100" b="0" smtClean="0">
                <a:solidFill>
                  <a:srgbClr val="FFFFFF"/>
                </a:solidFill>
                <a:cs typeface="Arial" charset="0"/>
              </a:rPr>
              <a:t>For at få venstre-stillet tekst uden punktopstilling, brug formindsk indrykning</a:t>
            </a:r>
          </a:p>
        </p:txBody>
      </p:sp>
      <p:sp>
        <p:nvSpPr>
          <p:cNvPr id="7" name="Line 37"/>
          <p:cNvSpPr>
            <a:spLocks noChangeShapeType="1"/>
          </p:cNvSpPr>
          <p:nvPr userDrawn="1"/>
        </p:nvSpPr>
        <p:spPr bwMode="auto">
          <a:xfrm>
            <a:off x="-1404938" y="14128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/>
        </p:spPr>
        <p:txBody>
          <a:bodyPr/>
          <a:lstStyle/>
          <a:p>
            <a:pPr defTabSz="914400">
              <a:defRPr/>
            </a:pPr>
            <a:endParaRPr lang="da-DK" sz="2400" b="0">
              <a:solidFill>
                <a:srgbClr val="6E6E6E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ext Box 38"/>
          <p:cNvSpPr txBox="1">
            <a:spLocks noChangeArrowheads="1"/>
          </p:cNvSpPr>
          <p:nvPr userDrawn="1"/>
        </p:nvSpPr>
        <p:spPr bwMode="auto">
          <a:xfrm>
            <a:off x="-1404938" y="827088"/>
            <a:ext cx="12969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defTabSz="914400" eaLnBrk="1" hangingPunct="1">
              <a:defRPr/>
            </a:pPr>
            <a:r>
              <a:rPr lang="da-DK" sz="1100" b="0" smtClean="0">
                <a:solidFill>
                  <a:srgbClr val="FFFFFF"/>
                </a:solidFill>
              </a:rPr>
              <a:t>Overskrift her</a:t>
            </a:r>
          </a:p>
        </p:txBody>
      </p:sp>
      <p:sp>
        <p:nvSpPr>
          <p:cNvPr id="9" name="Line 39"/>
          <p:cNvSpPr>
            <a:spLocks noChangeShapeType="1"/>
          </p:cNvSpPr>
          <p:nvPr userDrawn="1"/>
        </p:nvSpPr>
        <p:spPr bwMode="auto">
          <a:xfrm>
            <a:off x="-1404938" y="7651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/>
        </p:spPr>
        <p:txBody>
          <a:bodyPr/>
          <a:lstStyle/>
          <a:p>
            <a:pPr defTabSz="914400">
              <a:defRPr/>
            </a:pPr>
            <a:endParaRPr lang="da-DK" sz="2400" b="0">
              <a:solidFill>
                <a:srgbClr val="6E6E6E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" name="Picture 4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1404938" y="3875088"/>
            <a:ext cx="5048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41"/>
          <p:cNvSpPr>
            <a:spLocks noChangeShapeType="1"/>
          </p:cNvSpPr>
          <p:nvPr userDrawn="1"/>
        </p:nvSpPr>
        <p:spPr bwMode="auto">
          <a:xfrm flipV="1">
            <a:off x="-1270000" y="4164013"/>
            <a:ext cx="0" cy="2159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/>
        </p:spPr>
        <p:txBody>
          <a:bodyPr/>
          <a:lstStyle/>
          <a:p>
            <a:pPr defTabSz="914400">
              <a:defRPr/>
            </a:pPr>
            <a:endParaRPr lang="da-DK" sz="2400" b="0">
              <a:solidFill>
                <a:srgbClr val="6E6E6E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Line 42"/>
          <p:cNvSpPr>
            <a:spLocks noChangeShapeType="1"/>
          </p:cNvSpPr>
          <p:nvPr userDrawn="1"/>
        </p:nvSpPr>
        <p:spPr bwMode="auto">
          <a:xfrm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914400">
              <a:defRPr/>
            </a:pPr>
            <a:endParaRPr lang="da-DK" sz="2400" b="0">
              <a:solidFill>
                <a:srgbClr val="6E6E6E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Line 43"/>
          <p:cNvSpPr>
            <a:spLocks noChangeShapeType="1"/>
          </p:cNvSpPr>
          <p:nvPr userDrawn="1"/>
        </p:nvSpPr>
        <p:spPr bwMode="auto">
          <a:xfrm flipH="1"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914400">
              <a:defRPr/>
            </a:pPr>
            <a:endParaRPr lang="da-DK" sz="2400" b="0">
              <a:solidFill>
                <a:srgbClr val="6E6E6E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Line 44"/>
          <p:cNvSpPr>
            <a:spLocks noChangeShapeType="1"/>
          </p:cNvSpPr>
          <p:nvPr userDrawn="1"/>
        </p:nvSpPr>
        <p:spPr bwMode="auto">
          <a:xfrm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914400">
              <a:defRPr/>
            </a:pPr>
            <a:endParaRPr lang="da-DK" sz="2400" b="0">
              <a:solidFill>
                <a:srgbClr val="6E6E6E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Line 45"/>
          <p:cNvSpPr>
            <a:spLocks noChangeShapeType="1"/>
          </p:cNvSpPr>
          <p:nvPr userDrawn="1"/>
        </p:nvSpPr>
        <p:spPr bwMode="auto">
          <a:xfrm flipH="1"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914400">
              <a:defRPr/>
            </a:pPr>
            <a:endParaRPr lang="da-DK" sz="2400" b="0">
              <a:solidFill>
                <a:srgbClr val="6E6E6E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Line 46"/>
          <p:cNvSpPr>
            <a:spLocks noChangeShapeType="1"/>
          </p:cNvSpPr>
          <p:nvPr userDrawn="1"/>
        </p:nvSpPr>
        <p:spPr bwMode="auto">
          <a:xfrm flipH="1">
            <a:off x="-900113" y="2800350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/>
        </p:spPr>
        <p:txBody>
          <a:bodyPr/>
          <a:lstStyle/>
          <a:p>
            <a:pPr defTabSz="914400">
              <a:defRPr/>
            </a:pPr>
            <a:endParaRPr lang="da-DK" sz="2400" b="0">
              <a:solidFill>
                <a:srgbClr val="6E6E6E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Line 48"/>
          <p:cNvSpPr>
            <a:spLocks noChangeShapeType="1"/>
          </p:cNvSpPr>
          <p:nvPr userDrawn="1"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/>
        </p:spPr>
        <p:txBody>
          <a:bodyPr/>
          <a:lstStyle/>
          <a:p>
            <a:pPr defTabSz="914400">
              <a:defRPr/>
            </a:pPr>
            <a:endParaRPr lang="da-DK" sz="2400" b="0">
              <a:solidFill>
                <a:srgbClr val="6E6E6E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Text Box 48"/>
          <p:cNvSpPr txBox="1">
            <a:spLocks noChangeArrowheads="1"/>
          </p:cNvSpPr>
          <p:nvPr userDrawn="1"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defTabSz="914400" eaLnBrk="1" hangingPunct="1">
              <a:defRPr/>
            </a:pPr>
            <a:r>
              <a:rPr lang="da-DK" sz="1100" b="0" smtClean="0">
                <a:solidFill>
                  <a:srgbClr val="FFFFFF"/>
                </a:solidFill>
              </a:rPr>
              <a:t>For at ændre 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Enhedens navn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 og 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Sted og dato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:</a:t>
            </a:r>
          </a:p>
          <a:p>
            <a:pPr defTabSz="914400" eaLnBrk="1" hangingPunct="1">
              <a:defRPr/>
            </a:pPr>
            <a:endParaRPr lang="da-DK" sz="1100" b="0" smtClean="0">
              <a:solidFill>
                <a:srgbClr val="FFFFFF"/>
              </a:solidFill>
            </a:endParaRPr>
          </a:p>
          <a:p>
            <a:pPr defTabSz="914400" eaLnBrk="1" hangingPunct="1">
              <a:defRPr/>
            </a:pPr>
            <a:r>
              <a:rPr lang="da-DK" sz="1100" b="0" smtClean="0">
                <a:solidFill>
                  <a:srgbClr val="FFFFFF"/>
                </a:solidFill>
              </a:rPr>
              <a:t>Klik i menulinjen, </a:t>
            </a:r>
          </a:p>
          <a:p>
            <a:pPr defTabSz="914400" eaLnBrk="1" hangingPunct="1">
              <a:defRPr/>
            </a:pPr>
            <a:r>
              <a:rPr lang="da-DK" sz="1100" b="0" smtClean="0">
                <a:solidFill>
                  <a:srgbClr val="FFFFFF"/>
                </a:solidFill>
              </a:rPr>
              <a:t>vælg 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Indsæt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 &gt; 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Sidehoved / Sidefod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.</a:t>
            </a:r>
          </a:p>
          <a:p>
            <a:pPr defTabSz="914400" eaLnBrk="1" hangingPunct="1">
              <a:defRPr/>
            </a:pPr>
            <a:r>
              <a:rPr lang="da-DK" sz="1100" b="0" smtClean="0">
                <a:solidFill>
                  <a:srgbClr val="FFFFFF"/>
                </a:solidFill>
              </a:rPr>
              <a:t>Indføj 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Sted og dato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 i feltet for dato og 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Enhedens navn</a:t>
            </a:r>
            <a:r>
              <a:rPr lang="ja-JP" altLang="da-DK" sz="1100" b="0" smtClean="0">
                <a:solidFill>
                  <a:srgbClr val="FFFFFF"/>
                </a:solidFill>
              </a:rPr>
              <a:t>”</a:t>
            </a:r>
            <a:r>
              <a:rPr lang="da-DK" sz="1100" b="0" smtClean="0">
                <a:solidFill>
                  <a:srgbClr val="FFFFFF"/>
                </a:solidFill>
              </a:rPr>
              <a:t> i Sidefod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Click to edit Master title style</a:t>
            </a:r>
            <a:endParaRPr lang="da-DK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374775"/>
            <a:ext cx="6577012" cy="1911349"/>
          </a:xfrm>
        </p:spPr>
        <p:txBody>
          <a:bodyPr/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  <a:endParaRPr lang="da-DK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1044000" y="3358800"/>
            <a:ext cx="4824000" cy="24876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19" name="Slide Number Placeholder 3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a-DK"/>
              <a:t>Dias </a:t>
            </a:r>
            <a:fld id="{E530E230-37A0-43CE-8323-76D6FF272B3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20" name="Rectangle 29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1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F18094B-898F-4C31-87C4-E844303BBA0F}" type="datetime1">
              <a:rPr lang="da-DK"/>
              <a:pPr>
                <a:defRPr/>
              </a:pPr>
              <a:t>25/08/15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779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9862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249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436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968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836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158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418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252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93485-5E3A-2B44-A557-6455B46EA750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A2615-4903-A341-AAC8-9A40A214A9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093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Fra praktik til universitetsopgave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Kapitel 12</a:t>
            </a:r>
            <a:endParaRPr lang="da-DK" dirty="0"/>
          </a:p>
        </p:txBody>
      </p:sp>
      <p:pic>
        <p:nvPicPr>
          <p:cNvPr id="4" name="Billede 3" descr="Forsid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711" y="4251279"/>
            <a:ext cx="1284111" cy="18302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91541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Mindre mængder tekst, hvor man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Beskriver praktikperioden, forløbet og arbejdsopgaverne.</a:t>
            </a:r>
          </a:p>
          <a:p>
            <a:r>
              <a:rPr lang="da-DK" dirty="0"/>
              <a:t>Gennemgår og refererer teorier, teoretiske begreber og verserende faglige diskussioner.</a:t>
            </a:r>
            <a:br>
              <a:rPr lang="da-DK" dirty="0"/>
            </a:br>
            <a:endParaRPr lang="da-DK" dirty="0"/>
          </a:p>
          <a:p>
            <a:pPr marL="0" indent="0" algn="r">
              <a:buNone/>
            </a:pPr>
            <a:r>
              <a:rPr lang="da-DK" sz="2400" dirty="0"/>
              <a:t>(</a:t>
            </a:r>
            <a:r>
              <a:rPr lang="da-DK" sz="2400" dirty="0" err="1"/>
              <a:t>Rienecker</a:t>
            </a:r>
            <a:r>
              <a:rPr lang="da-DK" sz="2400" dirty="0"/>
              <a:t> og </a:t>
            </a:r>
            <a:r>
              <a:rPr lang="da-DK" sz="2400" dirty="0" err="1"/>
              <a:t>Stray</a:t>
            </a:r>
            <a:r>
              <a:rPr lang="da-DK" sz="2400" dirty="0"/>
              <a:t> Jørgensen 2012)</a:t>
            </a:r>
          </a:p>
        </p:txBody>
      </p:sp>
    </p:spTree>
    <p:extLst>
      <p:ext uri="{BB962C8B-B14F-4D97-AF65-F5344CB8AC3E}">
        <p14:creationId xmlns:p14="http://schemas.microsoft.com/office/powerpoint/2010/main" val="481397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Større mængder tekst, hvor man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393384" cy="501965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da-DK" dirty="0" smtClean="0"/>
              <a:t>Vælger og begrunder valg af teorier.</a:t>
            </a:r>
          </a:p>
          <a:p>
            <a:r>
              <a:rPr lang="da-DK" dirty="0" smtClean="0"/>
              <a:t>Anvender teorierne ift. sit formål med opgaven.</a:t>
            </a:r>
          </a:p>
          <a:p>
            <a:r>
              <a:rPr lang="da-DK" dirty="0" smtClean="0"/>
              <a:t>Diskuterer teorier ift. hinanden og diskuterer </a:t>
            </a:r>
            <a:br>
              <a:rPr lang="da-DK" dirty="0" smtClean="0"/>
            </a:br>
            <a:r>
              <a:rPr lang="da-DK" dirty="0" smtClean="0"/>
              <a:t>teori ift. </a:t>
            </a:r>
            <a:r>
              <a:rPr lang="da-DK" dirty="0"/>
              <a:t>p</a:t>
            </a:r>
            <a:r>
              <a:rPr lang="da-DK" dirty="0" smtClean="0"/>
              <a:t>raksis.</a:t>
            </a:r>
          </a:p>
          <a:p>
            <a:r>
              <a:rPr lang="da-DK" dirty="0" smtClean="0"/>
              <a:t>Kombinerer og sammenligner både teorier og eksempler fra praksis.</a:t>
            </a:r>
          </a:p>
          <a:p>
            <a:r>
              <a:rPr lang="da-DK" dirty="0" smtClean="0"/>
              <a:t>Konkluderer.</a:t>
            </a:r>
          </a:p>
          <a:p>
            <a:r>
              <a:rPr lang="da-DK" dirty="0" smtClean="0"/>
              <a:t>Vurderer egne  og andres analyser.</a:t>
            </a:r>
          </a:p>
          <a:p>
            <a:r>
              <a:rPr lang="da-DK" dirty="0" smtClean="0"/>
              <a:t>Diskuterer og perspektiverer egne analyser.</a:t>
            </a:r>
          </a:p>
          <a:p>
            <a:pPr marL="0" indent="0" algn="r">
              <a:buNone/>
            </a:pPr>
            <a:r>
              <a:rPr lang="da-DK" sz="2000" dirty="0"/>
              <a:t>(</a:t>
            </a:r>
            <a:r>
              <a:rPr lang="da-DK" sz="2000" dirty="0" err="1"/>
              <a:t>Rienecker</a:t>
            </a:r>
            <a:r>
              <a:rPr lang="da-DK" sz="2000" dirty="0"/>
              <a:t> og </a:t>
            </a:r>
            <a:r>
              <a:rPr lang="da-DK" sz="2000" dirty="0" err="1"/>
              <a:t>Stray</a:t>
            </a:r>
            <a:r>
              <a:rPr lang="da-DK" sz="2000" dirty="0"/>
              <a:t> Jørgensen 2012)</a:t>
            </a:r>
          </a:p>
          <a:p>
            <a:pPr marL="0" indent="0" algn="r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12374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En hensigtsmæssig arbejdsproces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Få overblik over målet med praktikopgaven.</a:t>
            </a:r>
          </a:p>
          <a:p>
            <a:r>
              <a:rPr lang="da-DK" dirty="0" smtClean="0"/>
              <a:t>Få ideer. </a:t>
            </a:r>
          </a:p>
          <a:p>
            <a:r>
              <a:rPr lang="da-DK" dirty="0" smtClean="0"/>
              <a:t>Systematisér ideerne.</a:t>
            </a:r>
          </a:p>
          <a:p>
            <a:r>
              <a:rPr lang="da-DK" dirty="0" smtClean="0"/>
              <a:t>Vælg ud blandt ideerne og skab fokus.</a:t>
            </a:r>
          </a:p>
          <a:p>
            <a:r>
              <a:rPr lang="da-DK" dirty="0" smtClean="0"/>
              <a:t>Lav en problemformulering.</a:t>
            </a:r>
          </a:p>
          <a:p>
            <a:r>
              <a:rPr lang="da-DK" dirty="0" smtClean="0"/>
              <a:t>Få overblik over indholdet af opgaven.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82462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Tænkeskrivning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2461"/>
          </a:xfrm>
        </p:spPr>
        <p:txBody>
          <a:bodyPr>
            <a:noAutofit/>
          </a:bodyPr>
          <a:lstStyle/>
          <a:p>
            <a:r>
              <a:rPr lang="da-DK" sz="3000" dirty="0">
                <a:solidFill>
                  <a:srgbClr val="030303"/>
                </a:solidFill>
                <a:ea typeface="ＭＳ Ｐゴシック" pitchFamily="34" charset="-128"/>
              </a:rPr>
              <a:t>Stofgenererende </a:t>
            </a:r>
            <a:r>
              <a:rPr lang="da-DK" sz="3000" dirty="0" smtClean="0">
                <a:solidFill>
                  <a:srgbClr val="030303"/>
                </a:solidFill>
                <a:ea typeface="ＭＳ Ｐゴシック" pitchFamily="34" charset="-128"/>
              </a:rPr>
              <a:t>skriveteknikker.</a:t>
            </a:r>
            <a:endParaRPr lang="da-DK" sz="3000" dirty="0">
              <a:solidFill>
                <a:srgbClr val="030303"/>
              </a:solidFill>
              <a:ea typeface="ＭＳ Ｐゴシック" pitchFamily="34" charset="-128"/>
            </a:endParaRPr>
          </a:p>
          <a:p>
            <a:r>
              <a:rPr lang="da-DK" sz="3000" dirty="0">
                <a:solidFill>
                  <a:srgbClr val="030303"/>
                </a:solidFill>
                <a:ea typeface="ＭＳ Ｐゴシック" pitchFamily="34" charset="-128"/>
              </a:rPr>
              <a:t>Ikke færdigt </a:t>
            </a:r>
            <a:r>
              <a:rPr lang="da-DK" sz="3000" dirty="0" smtClean="0">
                <a:solidFill>
                  <a:srgbClr val="030303"/>
                </a:solidFill>
                <a:ea typeface="ＭＳ Ｐゴシック" pitchFamily="34" charset="-128"/>
              </a:rPr>
              <a:t>opgavesprog.</a:t>
            </a:r>
            <a:endParaRPr lang="da-DK" sz="3000" dirty="0">
              <a:solidFill>
                <a:srgbClr val="030303"/>
              </a:solidFill>
              <a:ea typeface="ＭＳ Ｐゴシック" pitchFamily="34" charset="-128"/>
            </a:endParaRPr>
          </a:p>
          <a:p>
            <a:r>
              <a:rPr lang="da-DK" sz="3000" dirty="0" smtClean="0">
                <a:solidFill>
                  <a:srgbClr val="030303"/>
                </a:solidFill>
                <a:ea typeface="ＭＳ Ｐゴシック" pitchFamily="34" charset="-128"/>
              </a:rPr>
              <a:t>Fx </a:t>
            </a:r>
            <a:r>
              <a:rPr lang="da-DK" sz="3000" dirty="0">
                <a:solidFill>
                  <a:srgbClr val="030303"/>
                </a:solidFill>
                <a:ea typeface="ＭＳ Ｐゴシック" pitchFamily="34" charset="-128"/>
              </a:rPr>
              <a:t>brainstorming, mindmapping og </a:t>
            </a:r>
            <a:r>
              <a:rPr lang="da-DK" sz="3000" dirty="0" smtClean="0">
                <a:solidFill>
                  <a:srgbClr val="030303"/>
                </a:solidFill>
                <a:ea typeface="ＭＳ Ｐゴシック" pitchFamily="34" charset="-128"/>
              </a:rPr>
              <a:t>hurtigskrivning.</a:t>
            </a:r>
            <a:endParaRPr lang="da-DK" sz="3000" dirty="0">
              <a:ea typeface="ＭＳ Ｐゴシック" pitchFamily="34" charset="-128"/>
            </a:endParaRPr>
          </a:p>
          <a:p>
            <a:r>
              <a:rPr lang="da-DK" sz="3000" dirty="0">
                <a:ea typeface="ＭＳ Ｐゴシック" pitchFamily="34" charset="-128"/>
              </a:rPr>
              <a:t>Formål: Få ideer og stof ned på papir </a:t>
            </a:r>
            <a:r>
              <a:rPr lang="da-DK" sz="3000" i="1" dirty="0">
                <a:ea typeface="ＭＳ Ｐゴシック" pitchFamily="34" charset="-128"/>
              </a:rPr>
              <a:t>uden </a:t>
            </a:r>
            <a:r>
              <a:rPr lang="da-DK" sz="3000" dirty="0">
                <a:ea typeface="ＭＳ Ｐゴシック" pitchFamily="34" charset="-128"/>
              </a:rPr>
              <a:t>at blive bremset af krav om en bestemt struktur, krav om korrekthed, kvalitetskrav, tanker om hvad læseren mon </a:t>
            </a:r>
            <a:r>
              <a:rPr lang="da-DK" sz="3000" dirty="0" smtClean="0">
                <a:ea typeface="ＭＳ Ｐゴシック" pitchFamily="34" charset="-128"/>
              </a:rPr>
              <a:t>tænker.</a:t>
            </a:r>
            <a:endParaRPr lang="da-DK" sz="3000" dirty="0">
              <a:ea typeface="ＭＳ Ｐゴシック" pitchFamily="34" charset="-128"/>
            </a:endParaRPr>
          </a:p>
          <a:p>
            <a:r>
              <a:rPr lang="da-DK" sz="3000" dirty="0" smtClean="0">
                <a:ea typeface="ＭＳ Ｐゴシック" pitchFamily="34" charset="-128"/>
              </a:rPr>
              <a:t>Skrivning </a:t>
            </a:r>
            <a:r>
              <a:rPr lang="da-DK" sz="3000" dirty="0">
                <a:ea typeface="ＭＳ Ｐゴシック" pitchFamily="34" charset="-128"/>
              </a:rPr>
              <a:t>bruges som middel til egen tænkning. Ikke primært </a:t>
            </a:r>
            <a:r>
              <a:rPr lang="da-DK" sz="3000" dirty="0" err="1">
                <a:ea typeface="ＭＳ Ｐゴシック" pitchFamily="34" charset="-128"/>
              </a:rPr>
              <a:t>mhp</a:t>
            </a:r>
            <a:r>
              <a:rPr lang="da-DK" sz="3000" dirty="0">
                <a:ea typeface="ＭＳ Ｐゴシック" pitchFamily="34" charset="-128"/>
              </a:rPr>
              <a:t>. </a:t>
            </a:r>
            <a:r>
              <a:rPr lang="da-DK" sz="3000" dirty="0" smtClean="0">
                <a:ea typeface="ＭＳ Ｐゴシック" pitchFamily="34" charset="-128"/>
              </a:rPr>
              <a:t>formidling.</a:t>
            </a:r>
            <a:endParaRPr lang="da-DK" sz="3000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da-DK" sz="2800" dirty="0">
                <a:ea typeface="ＭＳ Ｐゴシック" pitchFamily="34" charset="-128"/>
              </a:rPr>
              <a:t>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266868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Brainstorming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2022"/>
          </a:xfrm>
        </p:spPr>
        <p:txBody>
          <a:bodyPr>
            <a:normAutofit fontScale="92500"/>
          </a:bodyPr>
          <a:lstStyle/>
          <a:p>
            <a:r>
              <a:rPr lang="da-DK" dirty="0" smtClean="0"/>
              <a:t>Idemylder.</a:t>
            </a:r>
            <a:endParaRPr lang="da-DK" dirty="0"/>
          </a:p>
          <a:p>
            <a:r>
              <a:rPr lang="da-DK" dirty="0"/>
              <a:t>Skriver alle ideer og associationer ned på </a:t>
            </a:r>
            <a:r>
              <a:rPr lang="da-DK" dirty="0" smtClean="0"/>
              <a:t>papir.</a:t>
            </a:r>
            <a:endParaRPr lang="da-DK" dirty="0"/>
          </a:p>
          <a:p>
            <a:r>
              <a:rPr lang="da-DK" dirty="0"/>
              <a:t>Ustruktureret og </a:t>
            </a:r>
            <a:r>
              <a:rPr lang="da-DK" dirty="0" smtClean="0"/>
              <a:t>usorteret.</a:t>
            </a:r>
          </a:p>
          <a:p>
            <a:r>
              <a:rPr lang="da-DK" dirty="0">
                <a:solidFill>
                  <a:srgbClr val="030303"/>
                </a:solidFill>
                <a:ea typeface="ＭＳ Ｐゴシック" pitchFamily="34" charset="-128"/>
              </a:rPr>
              <a:t>Tænk på din egen </a:t>
            </a:r>
            <a:r>
              <a:rPr lang="da-DK" dirty="0" smtClean="0">
                <a:solidFill>
                  <a:srgbClr val="030303"/>
                </a:solidFill>
                <a:ea typeface="ＭＳ Ｐゴシック" pitchFamily="34" charset="-128"/>
              </a:rPr>
              <a:t>opgaveide.</a:t>
            </a:r>
          </a:p>
          <a:p>
            <a:r>
              <a:rPr lang="da-DK" dirty="0" smtClean="0">
                <a:solidFill>
                  <a:srgbClr val="030303"/>
                </a:solidFill>
                <a:ea typeface="ＭＳ Ｐゴシック" pitchFamily="34" charset="-128"/>
              </a:rPr>
              <a:t>Skriv </a:t>
            </a:r>
            <a:r>
              <a:rPr lang="da-DK" dirty="0">
                <a:solidFill>
                  <a:srgbClr val="030303"/>
                </a:solidFill>
                <a:ea typeface="ＭＳ Ｐゴシック" pitchFamily="34" charset="-128"/>
              </a:rPr>
              <a:t>alle de ord op, der falder dig ind i forbindelse med </a:t>
            </a:r>
            <a:r>
              <a:rPr lang="da-DK" dirty="0" smtClean="0">
                <a:solidFill>
                  <a:srgbClr val="030303"/>
                </a:solidFill>
                <a:ea typeface="ＭＳ Ｐゴシック" pitchFamily="34" charset="-128"/>
              </a:rPr>
              <a:t>dit emne – i tilfældig rækkefølge.</a:t>
            </a:r>
            <a:endParaRPr lang="da-DK" dirty="0">
              <a:solidFill>
                <a:srgbClr val="030303"/>
              </a:solidFill>
              <a:ea typeface="ＭＳ Ｐゴシック" pitchFamily="34" charset="-128"/>
            </a:endParaRPr>
          </a:p>
          <a:p>
            <a:r>
              <a:rPr lang="da-DK" dirty="0">
                <a:solidFill>
                  <a:srgbClr val="030303"/>
                </a:solidFill>
                <a:ea typeface="ＭＳ Ｐゴシック" pitchFamily="34" charset="-128"/>
              </a:rPr>
              <a:t>Vurder ikke dine ideer og indfald</a:t>
            </a:r>
            <a:r>
              <a:rPr lang="da-DK" dirty="0" smtClean="0">
                <a:solidFill>
                  <a:srgbClr val="030303"/>
                </a:solidFill>
                <a:ea typeface="ＭＳ Ｐゴシック" pitchFamily="34" charset="-128"/>
              </a:rPr>
              <a:t>.</a:t>
            </a:r>
            <a:endParaRPr lang="da-DK" dirty="0">
              <a:solidFill>
                <a:srgbClr val="030303"/>
              </a:solidFill>
              <a:ea typeface="ＭＳ Ｐゴシック" pitchFamily="34" charset="-128"/>
            </a:endParaRPr>
          </a:p>
          <a:p>
            <a:r>
              <a:rPr lang="da-DK" dirty="0">
                <a:solidFill>
                  <a:srgbClr val="030303"/>
                </a:solidFill>
                <a:ea typeface="ＭＳ Ｐゴシック" pitchFamily="34" charset="-128"/>
              </a:rPr>
              <a:t>Skriv alt op…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2472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Mindmapping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Idegenereringsteknik.</a:t>
            </a:r>
            <a:endParaRPr lang="da-DK" dirty="0"/>
          </a:p>
          <a:p>
            <a:r>
              <a:rPr lang="da-DK" dirty="0"/>
              <a:t>Folder emner ud og visualiserer </a:t>
            </a:r>
            <a:r>
              <a:rPr lang="da-DK" dirty="0" smtClean="0"/>
              <a:t>sammenhænge.</a:t>
            </a:r>
            <a:r>
              <a:rPr lang="da-DK" dirty="0"/>
              <a:t>	</a:t>
            </a:r>
          </a:p>
          <a:p>
            <a:r>
              <a:rPr lang="da-DK" dirty="0"/>
              <a:t>Skriv emne midt på </a:t>
            </a:r>
            <a:r>
              <a:rPr lang="da-DK" dirty="0" smtClean="0"/>
              <a:t>papiret.</a:t>
            </a:r>
            <a:endParaRPr lang="da-DK" dirty="0"/>
          </a:p>
          <a:p>
            <a:r>
              <a:rPr lang="da-DK" dirty="0"/>
              <a:t>Forbind ideer, associationer og </a:t>
            </a:r>
            <a:r>
              <a:rPr lang="da-DK" dirty="0" smtClean="0"/>
              <a:t>underemner.</a:t>
            </a:r>
            <a:br>
              <a:rPr lang="da-DK" dirty="0" smtClean="0"/>
            </a:br>
            <a:endParaRPr lang="da-DK" dirty="0"/>
          </a:p>
          <a:p>
            <a:r>
              <a:rPr lang="da-DK" dirty="0"/>
              <a:t>Brainstorm: Overblik over </a:t>
            </a:r>
            <a:r>
              <a:rPr lang="da-DK" dirty="0" smtClean="0"/>
              <a:t>ideer.</a:t>
            </a:r>
            <a:endParaRPr lang="da-DK" dirty="0"/>
          </a:p>
          <a:p>
            <a:r>
              <a:rPr lang="da-DK" dirty="0"/>
              <a:t>Mindmap: Også relationen mellem </a:t>
            </a:r>
            <a:r>
              <a:rPr lang="da-DK" dirty="0" smtClean="0"/>
              <a:t>ideerne.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49083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Mindmapping</a:t>
            </a:r>
            <a:endParaRPr lang="da-DK" dirty="0"/>
          </a:p>
        </p:txBody>
      </p:sp>
      <p:pic>
        <p:nvPicPr>
          <p:cNvPr id="4" name="Billede 3" descr="Screen Shot 2015-08-25 at 09.28.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8"/>
            <a:ext cx="8166100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109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Hurtigskrivning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17911"/>
          </a:xfrm>
        </p:spPr>
        <p:txBody>
          <a:bodyPr>
            <a:normAutofit fontScale="47500" lnSpcReduction="20000"/>
          </a:bodyPr>
          <a:lstStyle/>
          <a:p>
            <a:r>
              <a:rPr lang="da-DK" sz="5100" dirty="0">
                <a:solidFill>
                  <a:srgbClr val="030303"/>
                </a:solidFill>
                <a:ea typeface="ＭＳ Ｐゴシック" pitchFamily="34" charset="-128"/>
              </a:rPr>
              <a:t>8, 10, 15 </a:t>
            </a:r>
            <a:r>
              <a:rPr lang="da-DK" sz="5100" dirty="0" smtClean="0">
                <a:solidFill>
                  <a:srgbClr val="030303"/>
                </a:solidFill>
                <a:ea typeface="ＭＳ Ｐゴシック" pitchFamily="34" charset="-128"/>
              </a:rPr>
              <a:t>minutter.</a:t>
            </a:r>
            <a:endParaRPr lang="da-DK" sz="5100" dirty="0">
              <a:solidFill>
                <a:srgbClr val="030303"/>
              </a:solidFill>
              <a:ea typeface="ＭＳ Ｐゴシック" pitchFamily="34" charset="-128"/>
            </a:endParaRPr>
          </a:p>
          <a:p>
            <a:r>
              <a:rPr lang="da-DK" sz="5100" dirty="0">
                <a:solidFill>
                  <a:srgbClr val="030303"/>
                </a:solidFill>
                <a:ea typeface="ＭＳ Ｐゴシック" pitchFamily="34" charset="-128"/>
              </a:rPr>
              <a:t>Skrive uden at have en plan, </a:t>
            </a:r>
            <a:r>
              <a:rPr lang="da-DK" sz="5100" dirty="0" smtClean="0">
                <a:solidFill>
                  <a:srgbClr val="030303"/>
                </a:solidFill>
                <a:ea typeface="ＭＳ Ｐゴシック" pitchFamily="34" charset="-128"/>
              </a:rPr>
              <a:t>overskrift.</a:t>
            </a:r>
            <a:endParaRPr lang="da-DK" sz="5100" dirty="0">
              <a:solidFill>
                <a:srgbClr val="030303"/>
              </a:solidFill>
              <a:ea typeface="ＭＳ Ｐゴシック" pitchFamily="34" charset="-128"/>
            </a:endParaRPr>
          </a:p>
          <a:p>
            <a:r>
              <a:rPr lang="da-DK" sz="5100" dirty="0">
                <a:solidFill>
                  <a:srgbClr val="030303"/>
                </a:solidFill>
                <a:ea typeface="ＭＳ Ｐゴシック" pitchFamily="34" charset="-128"/>
              </a:rPr>
              <a:t>Må ikke standse med at skrive for at planlægge eller </a:t>
            </a:r>
            <a:r>
              <a:rPr lang="da-DK" sz="5100" dirty="0" smtClean="0">
                <a:solidFill>
                  <a:srgbClr val="030303"/>
                </a:solidFill>
                <a:ea typeface="ＭＳ Ｐゴシック" pitchFamily="34" charset="-128"/>
              </a:rPr>
              <a:t>revidere.</a:t>
            </a:r>
            <a:endParaRPr lang="da-DK" sz="5100" dirty="0">
              <a:solidFill>
                <a:srgbClr val="030303"/>
              </a:solidFill>
              <a:ea typeface="ＭＳ Ｐゴシック" pitchFamily="34" charset="-128"/>
            </a:endParaRPr>
          </a:p>
          <a:p>
            <a:r>
              <a:rPr lang="da-DK" sz="5100" dirty="0">
                <a:solidFill>
                  <a:srgbClr val="030303"/>
                </a:solidFill>
                <a:ea typeface="ＭＳ Ｐゴシック" pitchFamily="34" charset="-128"/>
              </a:rPr>
              <a:t>Bore sig ned i et tema eller en ide og tvinge sig selv til at producere ny tekst – altså at adskille produktion og </a:t>
            </a:r>
            <a:r>
              <a:rPr lang="da-DK" sz="5100" dirty="0" smtClean="0">
                <a:solidFill>
                  <a:srgbClr val="030303"/>
                </a:solidFill>
                <a:ea typeface="ＭＳ Ｐゴシック" pitchFamily="34" charset="-128"/>
              </a:rPr>
              <a:t>revision.</a:t>
            </a:r>
            <a:endParaRPr lang="da-DK" sz="5100" dirty="0">
              <a:solidFill>
                <a:srgbClr val="030303"/>
              </a:solidFill>
              <a:ea typeface="ＭＳ Ｐゴシック" pitchFamily="34" charset="-128"/>
            </a:endParaRPr>
          </a:p>
          <a:p>
            <a:r>
              <a:rPr lang="da-DK" sz="5100" dirty="0">
                <a:solidFill>
                  <a:srgbClr val="030303"/>
                </a:solidFill>
                <a:ea typeface="ＭＳ Ｐゴシック" pitchFamily="34" charset="-128"/>
              </a:rPr>
              <a:t>Formål: bringe stof og ideer op til overfladen </a:t>
            </a:r>
            <a:r>
              <a:rPr lang="da-DK" sz="5100" i="1" dirty="0">
                <a:solidFill>
                  <a:srgbClr val="030303"/>
                </a:solidFill>
                <a:ea typeface="ＭＳ Ｐゴシック" pitchFamily="34" charset="-128"/>
              </a:rPr>
              <a:t>uden</a:t>
            </a:r>
            <a:r>
              <a:rPr lang="da-DK" sz="5100" dirty="0">
                <a:solidFill>
                  <a:srgbClr val="030303"/>
                </a:solidFill>
                <a:ea typeface="ＭＳ Ｐゴシック" pitchFamily="34" charset="-128"/>
              </a:rPr>
              <a:t> hensyntagen til struktur, korrekthed, indre censor eller ydre </a:t>
            </a:r>
            <a:r>
              <a:rPr lang="da-DK" sz="5100" dirty="0" smtClean="0">
                <a:solidFill>
                  <a:srgbClr val="030303"/>
                </a:solidFill>
                <a:ea typeface="ＭＳ Ｐゴシック" pitchFamily="34" charset="-128"/>
              </a:rPr>
              <a:t>modtager.</a:t>
            </a:r>
            <a:endParaRPr lang="da-DK" sz="5100" dirty="0">
              <a:solidFill>
                <a:srgbClr val="030303"/>
              </a:solidFill>
              <a:ea typeface="ＭＳ Ｐゴシック" pitchFamily="34" charset="-128"/>
            </a:endParaRPr>
          </a:p>
          <a:p>
            <a:r>
              <a:rPr lang="da-DK" sz="5100" dirty="0">
                <a:solidFill>
                  <a:srgbClr val="030303"/>
                </a:solidFill>
                <a:ea typeface="ＭＳ Ｐゴシック" pitchFamily="34" charset="-128"/>
              </a:rPr>
              <a:t>Teksten er kun til dig – ikke til nogen </a:t>
            </a:r>
            <a:r>
              <a:rPr lang="da-DK" sz="5100" dirty="0" smtClean="0">
                <a:solidFill>
                  <a:srgbClr val="030303"/>
                </a:solidFill>
                <a:ea typeface="ＭＳ Ｐゴシック" pitchFamily="34" charset="-128"/>
              </a:rPr>
              <a:t>andre.</a:t>
            </a:r>
            <a:r>
              <a:rPr lang="da-DK" sz="5100" dirty="0">
                <a:ea typeface="ＭＳ Ｐゴシック" pitchFamily="34" charset="-128"/>
              </a:rPr>
              <a:t>	</a:t>
            </a:r>
          </a:p>
          <a:p>
            <a:r>
              <a:rPr lang="da-DK" sz="5100" dirty="0">
                <a:ea typeface="ＭＳ Ｐゴシック" pitchFamily="34" charset="-128"/>
              </a:rPr>
              <a:t>Får tit nye ideer eller fornemmelse af sammenhænge mellem </a:t>
            </a:r>
            <a:r>
              <a:rPr lang="da-DK" sz="5100" dirty="0" smtClean="0">
                <a:ea typeface="ＭＳ Ｐゴシック" pitchFamily="34" charset="-128"/>
              </a:rPr>
              <a:t>ideer.</a:t>
            </a:r>
            <a:endParaRPr lang="da-DK" sz="5100" dirty="0">
              <a:ea typeface="ＭＳ Ｐゴシック" pitchFamily="34" charset="-128"/>
            </a:endParaRPr>
          </a:p>
          <a:p>
            <a:r>
              <a:rPr lang="da-DK" sz="5100" dirty="0">
                <a:ea typeface="ＭＳ Ｐゴシック" pitchFamily="34" charset="-128"/>
              </a:rPr>
              <a:t>Vigtig basis for det videre arbejde mod en </a:t>
            </a:r>
            <a:r>
              <a:rPr lang="da-DK" sz="5100" dirty="0" smtClean="0">
                <a:ea typeface="ＭＳ Ｐゴシック" pitchFamily="34" charset="-128"/>
              </a:rPr>
              <a:t>problemformulering.</a:t>
            </a:r>
            <a:r>
              <a:rPr lang="da-DK" sz="5100" dirty="0">
                <a:ea typeface="ＭＳ Ｐゴシック" pitchFamily="34" charset="-128"/>
              </a:rPr>
              <a:t>	</a:t>
            </a:r>
            <a:r>
              <a:rPr lang="da-DK" dirty="0">
                <a:ea typeface="ＭＳ Ｐゴシック" pitchFamily="34" charset="-128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778789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>
                <a:ea typeface="ＭＳ Ｐゴシック" pitchFamily="34" charset="-128"/>
              </a:rPr>
              <a:t>Forskellige typer skrivning</a:t>
            </a:r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212149"/>
              </p:ext>
            </p:extLst>
          </p:nvPr>
        </p:nvGraphicFramePr>
        <p:xfrm>
          <a:off x="1311099" y="1628775"/>
          <a:ext cx="6577012" cy="452366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288506"/>
                <a:gridCol w="3288506"/>
              </a:tblGrid>
              <a:tr h="388456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Tænkeskrivning</a:t>
                      </a:r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Færdig</a:t>
                      </a:r>
                      <a:r>
                        <a:rPr lang="da-DK" baseline="0" dirty="0" smtClean="0"/>
                        <a:t> opgavetekst</a:t>
                      </a:r>
                      <a:endParaRPr lang="da-DK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213"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Opdagelse</a:t>
                      </a:r>
                    </a:p>
                    <a:p>
                      <a:endParaRPr lang="da-DK" sz="1600" dirty="0" smtClean="0"/>
                    </a:p>
                    <a:p>
                      <a:r>
                        <a:rPr lang="da-DK" sz="1600" dirty="0" smtClean="0"/>
                        <a:t>Kreativitet</a:t>
                      </a:r>
                    </a:p>
                    <a:p>
                      <a:endParaRPr lang="da-DK" sz="1600" dirty="0" smtClean="0"/>
                    </a:p>
                    <a:p>
                      <a:r>
                        <a:rPr lang="da-DK" sz="1600" dirty="0" smtClean="0"/>
                        <a:t>Personlig integration af viden</a:t>
                      </a:r>
                    </a:p>
                    <a:p>
                      <a:endParaRPr lang="da-DK" sz="1600" dirty="0" smtClean="0"/>
                    </a:p>
                    <a:p>
                      <a:r>
                        <a:rPr lang="da-DK" sz="1600" dirty="0" smtClean="0"/>
                        <a:t>Skriverbaseret</a:t>
                      </a:r>
                    </a:p>
                    <a:p>
                      <a:endParaRPr lang="da-DK" sz="1600" dirty="0" smtClean="0"/>
                    </a:p>
                    <a:p>
                      <a:r>
                        <a:rPr lang="da-DK" sz="1600" dirty="0" smtClean="0"/>
                        <a:t>Læsere: en selv og betroede andre</a:t>
                      </a:r>
                    </a:p>
                    <a:p>
                      <a:endParaRPr lang="da-DK" sz="1600" dirty="0" smtClean="0"/>
                    </a:p>
                    <a:p>
                      <a:r>
                        <a:rPr lang="da-DK" sz="1600" dirty="0" smtClean="0"/>
                        <a:t>Sprog: personligt</a:t>
                      </a:r>
                    </a:p>
                    <a:p>
                      <a:endParaRPr lang="da-DK" sz="1600" dirty="0" smtClean="0"/>
                    </a:p>
                    <a:p>
                      <a:r>
                        <a:rPr lang="da-DK" sz="1600" dirty="0" smtClean="0"/>
                        <a:t>Genrer:</a:t>
                      </a:r>
                      <a:r>
                        <a:rPr lang="da-DK" sz="1600" baseline="0" dirty="0" smtClean="0"/>
                        <a:t> kladde, noter</a:t>
                      </a:r>
                      <a:endParaRPr lang="da-DK" sz="1600" dirty="0">
                        <a:solidFill>
                          <a:srgbClr val="030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baseline="0" dirty="0" smtClean="0"/>
                        <a:t>Revision</a:t>
                      </a:r>
                    </a:p>
                    <a:p>
                      <a:endParaRPr lang="da-DK" sz="1600" baseline="0" dirty="0" smtClean="0"/>
                    </a:p>
                    <a:p>
                      <a:r>
                        <a:rPr lang="da-DK" sz="1600" baseline="0" dirty="0" smtClean="0"/>
                        <a:t>Analyse/kritik</a:t>
                      </a:r>
                    </a:p>
                    <a:p>
                      <a:endParaRPr lang="da-DK" sz="1600" baseline="0" dirty="0" smtClean="0"/>
                    </a:p>
                    <a:p>
                      <a:r>
                        <a:rPr lang="da-DK" sz="1600" baseline="0" dirty="0" smtClean="0"/>
                        <a:t>Fremstilling af viden</a:t>
                      </a:r>
                    </a:p>
                    <a:p>
                      <a:endParaRPr lang="da-DK" sz="1600" baseline="0" dirty="0" smtClean="0"/>
                    </a:p>
                    <a:p>
                      <a:r>
                        <a:rPr lang="da-DK" sz="1600" baseline="0" dirty="0" smtClean="0"/>
                        <a:t>Læserhenvendt</a:t>
                      </a:r>
                    </a:p>
                    <a:p>
                      <a:endParaRPr lang="da-DK" sz="1600" baseline="0" dirty="0" smtClean="0"/>
                    </a:p>
                    <a:p>
                      <a:r>
                        <a:rPr lang="da-DK" sz="1600" baseline="0" dirty="0" smtClean="0"/>
                        <a:t>Læsere: fjerne</a:t>
                      </a:r>
                    </a:p>
                    <a:p>
                      <a:endParaRPr lang="da-DK" sz="1600" baseline="0" dirty="0" smtClean="0"/>
                    </a:p>
                    <a:p>
                      <a:r>
                        <a:rPr lang="da-DK" sz="1600" baseline="0" dirty="0" smtClean="0"/>
                        <a:t>Sprog: formelt</a:t>
                      </a:r>
                    </a:p>
                    <a:p>
                      <a:endParaRPr lang="da-DK" sz="1600" baseline="0" dirty="0" smtClean="0"/>
                    </a:p>
                    <a:p>
                      <a:r>
                        <a:rPr lang="da-DK" sz="1600" baseline="0" dirty="0" smtClean="0"/>
                        <a:t>Genrer: færdige fagtekster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kstfelt 2"/>
          <p:cNvSpPr txBox="1"/>
          <p:nvPr/>
        </p:nvSpPr>
        <p:spPr>
          <a:xfrm>
            <a:off x="5517444" y="6335889"/>
            <a:ext cx="362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(</a:t>
            </a:r>
            <a:r>
              <a:rPr lang="da-DK" dirty="0" err="1"/>
              <a:t>Rienecker</a:t>
            </a:r>
            <a:r>
              <a:rPr lang="da-DK" dirty="0"/>
              <a:t> og </a:t>
            </a:r>
            <a:r>
              <a:rPr lang="da-DK" dirty="0" err="1"/>
              <a:t>Stray</a:t>
            </a:r>
            <a:r>
              <a:rPr lang="da-DK" dirty="0"/>
              <a:t> Jørgensen 2012)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5391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Pentagonet</a:t>
            </a:r>
            <a:endParaRPr lang="da-DK" dirty="0"/>
          </a:p>
        </p:txBody>
      </p:sp>
      <p:pic>
        <p:nvPicPr>
          <p:cNvPr id="5" name="Billede 4" descr="Screen Shot 2015-08-25 at 09.39.3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" y="1417638"/>
            <a:ext cx="8509000" cy="4635500"/>
          </a:xfrm>
          <a:prstGeom prst="rect">
            <a:avLst/>
          </a:prstGeom>
        </p:spPr>
      </p:pic>
      <p:sp>
        <p:nvSpPr>
          <p:cNvPr id="6" name="Tekstfelt 5"/>
          <p:cNvSpPr txBox="1"/>
          <p:nvPr/>
        </p:nvSpPr>
        <p:spPr>
          <a:xfrm>
            <a:off x="5517444" y="6335889"/>
            <a:ext cx="362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(</a:t>
            </a:r>
            <a:r>
              <a:rPr lang="da-DK" dirty="0" err="1"/>
              <a:t>Rienecker</a:t>
            </a:r>
            <a:r>
              <a:rPr lang="da-DK" dirty="0"/>
              <a:t> og </a:t>
            </a:r>
            <a:r>
              <a:rPr lang="da-DK" dirty="0" err="1"/>
              <a:t>Stray</a:t>
            </a:r>
            <a:r>
              <a:rPr lang="da-DK" dirty="0"/>
              <a:t> Jørgensen 2012)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3967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0000"/>
                </a:solidFill>
              </a:rPr>
              <a:t>At koble teori og praksis</a:t>
            </a:r>
          </a:p>
          <a:p>
            <a:r>
              <a:rPr lang="da-DK" dirty="0" smtClean="0">
                <a:solidFill>
                  <a:srgbClr val="000000"/>
                </a:solidFill>
              </a:rPr>
              <a:t>Mål for praktikopgaven</a:t>
            </a:r>
          </a:p>
          <a:p>
            <a:r>
              <a:rPr lang="da-DK" dirty="0" smtClean="0">
                <a:solidFill>
                  <a:srgbClr val="000000"/>
                </a:solidFill>
              </a:rPr>
              <a:t>Typiske krav til praktikopgaven</a:t>
            </a:r>
          </a:p>
          <a:p>
            <a:r>
              <a:rPr lang="da-DK" dirty="0" smtClean="0">
                <a:solidFill>
                  <a:srgbClr val="000000"/>
                </a:solidFill>
              </a:rPr>
              <a:t>Hierarkiet for indlæringsmål</a:t>
            </a:r>
          </a:p>
          <a:p>
            <a:r>
              <a:rPr lang="da-DK" dirty="0" smtClean="0">
                <a:solidFill>
                  <a:srgbClr val="000000"/>
                </a:solidFill>
              </a:rPr>
              <a:t>En hensigtsmæssig arbejdsproces</a:t>
            </a:r>
            <a:endParaRPr lang="da-D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81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At koble teori og praksis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199" y="1600200"/>
            <a:ext cx="8412625" cy="511587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da-DK" dirty="0"/>
              <a:t>Demonstrere at man er i stand til at integrere erfaringer fra praktikperioden og egne refleksioner med teori.</a:t>
            </a:r>
          </a:p>
          <a:p>
            <a:r>
              <a:rPr lang="da-DK" dirty="0"/>
              <a:t>Opgaven tager typisk udgangspunkt i den enkelte praktikants erfaringer, men målet er at diskutere disse erfaringer i relation til mere generelle teoretiske problemstillinger.</a:t>
            </a:r>
          </a:p>
          <a:p>
            <a:r>
              <a:rPr lang="da-DK" dirty="0"/>
              <a:t>Autoetnografi (Baarts 2010): </a:t>
            </a:r>
          </a:p>
          <a:p>
            <a:pPr lvl="1"/>
            <a:r>
              <a:rPr lang="da-DK" dirty="0"/>
              <a:t>Gøre sig selv til genstand for observation og refleksion.</a:t>
            </a:r>
          </a:p>
          <a:p>
            <a:pPr lvl="1"/>
            <a:r>
              <a:rPr lang="da-DK" dirty="0"/>
              <a:t>Inddrage egne erfaringer i både beskrivelsen og analysen af praksis.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4741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Mål for praktikopgaven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At koble teori fra uddannelsen med erfaringerne fra praktikperioden – og sætte dette i relation til refleksioner omkring praktikantens egen rolle og læringsproces.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4" name="Billede 3" descr="Screen Shot 2015-08-05 at 15.40.5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848" y="3822057"/>
            <a:ext cx="3401582" cy="3038567"/>
          </a:xfrm>
          <a:prstGeom prst="rect">
            <a:avLst/>
          </a:prstGeom>
        </p:spPr>
      </p:pic>
      <p:sp>
        <p:nvSpPr>
          <p:cNvPr id="5" name="Tekstfelt 4"/>
          <p:cNvSpPr txBox="1"/>
          <p:nvPr/>
        </p:nvSpPr>
        <p:spPr>
          <a:xfrm>
            <a:off x="6065536" y="6433940"/>
            <a:ext cx="3078464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a-DK" sz="1400" dirty="0"/>
              <a:t>(Gravengaard og Rimestad 2015)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4058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Typiske krav til praktikopgaven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a-DK" dirty="0"/>
              <a:t>Den studerende skal kunne:</a:t>
            </a:r>
          </a:p>
          <a:p>
            <a:r>
              <a:rPr lang="da-DK" dirty="0"/>
              <a:t>Beskrive praksis og egen rolle.</a:t>
            </a:r>
          </a:p>
          <a:p>
            <a:r>
              <a:rPr lang="da-DK" dirty="0"/>
              <a:t>Reflektere over egen og andres praksis.</a:t>
            </a:r>
          </a:p>
          <a:p>
            <a:r>
              <a:rPr lang="da-DK" dirty="0"/>
              <a:t>Diskutere relationen mellem teori og praksis.</a:t>
            </a:r>
          </a:p>
        </p:txBody>
      </p:sp>
    </p:spTree>
    <p:extLst>
      <p:ext uri="{BB962C8B-B14F-4D97-AF65-F5344CB8AC3E}">
        <p14:creationId xmlns:p14="http://schemas.microsoft.com/office/powerpoint/2010/main" val="353008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At beskrive praksis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1927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Beskrive selve praktikperioden – fx udstrækning, forløb, arbejdsopgaver.</a:t>
            </a:r>
          </a:p>
          <a:p>
            <a:r>
              <a:rPr lang="da-DK" dirty="0" smtClean="0"/>
              <a:t>Kan anvende teorier om: </a:t>
            </a:r>
          </a:p>
          <a:p>
            <a:pPr lvl="1"/>
            <a:r>
              <a:rPr lang="da-DK" dirty="0"/>
              <a:t>O</a:t>
            </a:r>
            <a:r>
              <a:rPr lang="da-DK" dirty="0" smtClean="0"/>
              <a:t>rganisationsstruktur (fx hvordan er organisationen bygget op?).</a:t>
            </a:r>
          </a:p>
          <a:p>
            <a:pPr lvl="1"/>
            <a:r>
              <a:rPr lang="da-DK" dirty="0" smtClean="0"/>
              <a:t>Organisationskultur (fx de tre kulturelle niveauer, subkulturer).</a:t>
            </a:r>
          </a:p>
          <a:p>
            <a:pPr lvl="1"/>
            <a:r>
              <a:rPr lang="da-DK" dirty="0" smtClean="0"/>
              <a:t>Mediesociologi (fx mediernes rolle i samfundet).</a:t>
            </a:r>
          </a:p>
          <a:p>
            <a:pPr lvl="1"/>
            <a:r>
              <a:rPr lang="da-DK" dirty="0" smtClean="0"/>
              <a:t>Mediehistorie (fx mediernes historiske udvikling, nyere udviklingstendenser).</a:t>
            </a:r>
          </a:p>
          <a:p>
            <a:pPr lvl="1"/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320845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At reflektere over praksis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6633"/>
          </a:xfrm>
        </p:spPr>
        <p:txBody>
          <a:bodyPr>
            <a:normAutofit fontScale="92500"/>
          </a:bodyPr>
          <a:lstStyle/>
          <a:p>
            <a:r>
              <a:rPr lang="da-DK" dirty="0" smtClean="0"/>
              <a:t>Bestræbe sig på at sammenkæde egne erfaringer fra praktikken med den teoretiske litteratur fra studiet.</a:t>
            </a:r>
          </a:p>
          <a:p>
            <a:r>
              <a:rPr lang="da-DK" dirty="0" smtClean="0"/>
              <a:t>Teorierne er værktøjskasser til at analysere og reflektere ved hjælp af, fx om </a:t>
            </a:r>
            <a:r>
              <a:rPr lang="da-DK" dirty="0" err="1" smtClean="0"/>
              <a:t>organisations-struktur</a:t>
            </a:r>
            <a:r>
              <a:rPr lang="da-DK" dirty="0" smtClean="0"/>
              <a:t>, -kultur og journalistikforskning generelt.</a:t>
            </a:r>
          </a:p>
          <a:p>
            <a:r>
              <a:rPr lang="da-DK" dirty="0" smtClean="0"/>
              <a:t>Udvælge centrale aspekter fra praktikopholdet, fx konkrete opgaver, udfordringer, problemer osv., samt reflektere over egen læring.</a:t>
            </a:r>
          </a:p>
        </p:txBody>
      </p:sp>
    </p:spTree>
    <p:extLst>
      <p:ext uri="{BB962C8B-B14F-4D97-AF65-F5344CB8AC3E}">
        <p14:creationId xmlns:p14="http://schemas.microsoft.com/office/powerpoint/2010/main" val="3352377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At diskutere teori – praksis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2683"/>
          </a:xfrm>
        </p:spPr>
        <p:txBody>
          <a:bodyPr>
            <a:normAutofit/>
          </a:bodyPr>
          <a:lstStyle/>
          <a:p>
            <a:r>
              <a:rPr lang="da-DK" dirty="0" smtClean="0"/>
              <a:t>Udgangspunktet er fokuspunkterne fra refleksionsdelen.</a:t>
            </a:r>
          </a:p>
          <a:p>
            <a:r>
              <a:rPr lang="da-DK" dirty="0" smtClean="0"/>
              <a:t>Diskutere analyser og refleksioner ift. mere generelle forhold og faglige diskussioner, fx den generelle medieudvikling, verserende faglige diskussioner.</a:t>
            </a:r>
          </a:p>
          <a:p>
            <a:r>
              <a:rPr lang="da-DK" dirty="0" smtClean="0"/>
              <a:t>Diskutere relationen mellem teori og praksis.</a:t>
            </a:r>
          </a:p>
          <a:p>
            <a:r>
              <a:rPr lang="da-DK" dirty="0" smtClean="0"/>
              <a:t>Diskutere læringen i praktikperioden og de to forskellige læringsmiljøer.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69211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Hierarkiet for indlæringsmål</a:t>
            </a:r>
            <a:endParaRPr lang="da-DK" dirty="0"/>
          </a:p>
        </p:txBody>
      </p:sp>
      <p:pic>
        <p:nvPicPr>
          <p:cNvPr id="4" name="Billed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536" y="1597234"/>
            <a:ext cx="6302422" cy="4349091"/>
          </a:xfrm>
          <a:prstGeom prst="rect">
            <a:avLst/>
          </a:prstGeom>
        </p:spPr>
      </p:pic>
      <p:sp>
        <p:nvSpPr>
          <p:cNvPr id="5" name="Tekstfelt 4"/>
          <p:cNvSpPr txBox="1"/>
          <p:nvPr/>
        </p:nvSpPr>
        <p:spPr>
          <a:xfrm>
            <a:off x="6214649" y="6119520"/>
            <a:ext cx="182783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a-DK" sz="1400" dirty="0"/>
              <a:t>(Bloom 1956)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10287779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2983</TotalTime>
  <Words>723</Words>
  <Application>Microsoft Macintosh PowerPoint</Application>
  <PresentationFormat>Skærmshow (4:3)</PresentationFormat>
  <Paragraphs>137</Paragraphs>
  <Slides>19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19</vt:i4>
      </vt:variant>
    </vt:vector>
  </HeadingPairs>
  <TitlesOfParts>
    <vt:vector size="20" baseType="lpstr">
      <vt:lpstr>Kontortema</vt:lpstr>
      <vt:lpstr>Fra praktik til universitetsopgave</vt:lpstr>
      <vt:lpstr>Agenda</vt:lpstr>
      <vt:lpstr>At koble teori og praksis</vt:lpstr>
      <vt:lpstr>Mål for praktikopgaven</vt:lpstr>
      <vt:lpstr>Typiske krav til praktikopgaven</vt:lpstr>
      <vt:lpstr>At beskrive praksis</vt:lpstr>
      <vt:lpstr>At reflektere over praksis</vt:lpstr>
      <vt:lpstr>At diskutere teori – praksis</vt:lpstr>
      <vt:lpstr>Hierarkiet for indlæringsmål</vt:lpstr>
      <vt:lpstr>Mindre mængder tekst, hvor man</vt:lpstr>
      <vt:lpstr>Større mængder tekst, hvor man</vt:lpstr>
      <vt:lpstr>En hensigtsmæssig arbejdsproces</vt:lpstr>
      <vt:lpstr>Tænkeskrivning</vt:lpstr>
      <vt:lpstr>Brainstorming</vt:lpstr>
      <vt:lpstr>Mindmapping</vt:lpstr>
      <vt:lpstr>Mindmapping</vt:lpstr>
      <vt:lpstr>Hurtigskrivning</vt:lpstr>
      <vt:lpstr>Forskellige typer skrivning</vt:lpstr>
      <vt:lpstr>Pentagonet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 praktik til universitetsopgave</dc:title>
  <dc:creator>Gitte Gravengaard</dc:creator>
  <cp:lastModifiedBy>Gitte Gravengaard</cp:lastModifiedBy>
  <cp:revision>23</cp:revision>
  <dcterms:created xsi:type="dcterms:W3CDTF">2015-08-05T11:00:58Z</dcterms:created>
  <dcterms:modified xsi:type="dcterms:W3CDTF">2015-08-25T17:44:17Z</dcterms:modified>
</cp:coreProperties>
</file>